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comments/comment1.xml" ContentType="application/vnd.openxmlformats-officedocument.presentationml.comments+xml"/>
  <Override PartName="/ppt/theme/themeOverride2.xml" ContentType="application/vnd.openxmlformats-officedocument.themeOverr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95" r:id="rId1"/>
  </p:sldMasterIdLst>
  <p:notesMasterIdLst>
    <p:notesMasterId r:id="rId18"/>
  </p:notesMasterIdLst>
  <p:sldIdLst>
    <p:sldId id="256" r:id="rId2"/>
    <p:sldId id="257" r:id="rId3"/>
    <p:sldId id="261" r:id="rId4"/>
    <p:sldId id="258" r:id="rId5"/>
    <p:sldId id="259" r:id="rId6"/>
    <p:sldId id="260" r:id="rId7"/>
    <p:sldId id="272" r:id="rId8"/>
    <p:sldId id="268" r:id="rId9"/>
    <p:sldId id="269" r:id="rId10"/>
    <p:sldId id="263" r:id="rId11"/>
    <p:sldId id="271" r:id="rId12"/>
    <p:sldId id="264" r:id="rId13"/>
    <p:sldId id="265" r:id="rId14"/>
    <p:sldId id="273" r:id="rId15"/>
    <p:sldId id="274" r:id="rId16"/>
    <p:sldId id="27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resa Gomez" initials="TG" lastIdx="4" clrIdx="0">
    <p:extLst>
      <p:ext uri="{19B8F6BF-5375-455C-9EA6-DF929625EA0E}">
        <p15:presenceInfo xmlns:p15="http://schemas.microsoft.com/office/powerpoint/2012/main" userId="Teresa Gome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5" d="100"/>
          <a:sy n="65" d="100"/>
        </p:scale>
        <p:origin x="53" y="446"/>
      </p:cViewPr>
      <p:guideLst/>
    </p:cSldViewPr>
  </p:slideViewPr>
  <p:notesTextViewPr>
    <p:cViewPr>
      <p:scale>
        <a:sx n="1" d="1"/>
        <a:sy n="1" d="1"/>
      </p:scale>
      <p:origin x="0" y="0"/>
    </p:cViewPr>
  </p:notesTextViewPr>
  <p:sorterViewPr>
    <p:cViewPr>
      <p:scale>
        <a:sx n="100" d="100"/>
        <a:sy n="100" d="100"/>
      </p:scale>
      <p:origin x="0" y="-12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9-15T09:59:18.350" idx="1">
    <p:pos x="6754" y="3314"/>
    <p:text>La responsabilidad por daños en el nuevo CCyC- María Agustina Otaola</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09-15T14:04:01.675" idx="4">
    <p:pos x="10" y="10"/>
    <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0A8292-8DCC-446A-8C44-056E4EE89602}" type="datetimeFigureOut">
              <a:rPr lang="es-AR" smtClean="0"/>
              <a:t>09/10/2019</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EE8832-54B0-4583-B275-584C8E2108BD}" type="slidenum">
              <a:rPr lang="es-AR" smtClean="0"/>
              <a:t>‹Nº›</a:t>
            </a:fld>
            <a:endParaRPr lang="es-AR"/>
          </a:p>
        </p:txBody>
      </p:sp>
    </p:spTree>
    <p:extLst>
      <p:ext uri="{BB962C8B-B14F-4D97-AF65-F5344CB8AC3E}">
        <p14:creationId xmlns:p14="http://schemas.microsoft.com/office/powerpoint/2010/main" val="2375466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9 Marcador de fecha">
            <a:extLst>
              <a:ext uri="{FF2B5EF4-FFF2-40B4-BE49-F238E27FC236}">
                <a16:creationId xmlns:a16="http://schemas.microsoft.com/office/drawing/2014/main" xmlns="" id="{3F0D55E1-0C0C-45E3-9090-197B8E0F3D67}"/>
              </a:ext>
            </a:extLst>
          </p:cNvPr>
          <p:cNvSpPr>
            <a:spLocks noGrp="1"/>
          </p:cNvSpPr>
          <p:nvPr>
            <p:ph type="dt" sz="half" idx="10"/>
          </p:nvPr>
        </p:nvSpPr>
        <p:spPr/>
        <p:txBody>
          <a:bodyPr/>
          <a:lstStyle>
            <a:lvl1pPr>
              <a:defRPr/>
            </a:lvl1pPr>
          </a:lstStyle>
          <a:p>
            <a:pPr>
              <a:defRPr/>
            </a:pPr>
            <a:fld id="{545E6C42-1C66-44CC-B856-B2F7A86C28B5}" type="datetime1">
              <a:rPr lang="en-US" smtClean="0"/>
              <a:t>10/9/2019</a:t>
            </a:fld>
            <a:endParaRPr lang="en-US"/>
          </a:p>
        </p:txBody>
      </p:sp>
      <p:sp>
        <p:nvSpPr>
          <p:cNvPr id="5" name="21 Marcador de pie de página">
            <a:extLst>
              <a:ext uri="{FF2B5EF4-FFF2-40B4-BE49-F238E27FC236}">
                <a16:creationId xmlns:a16="http://schemas.microsoft.com/office/drawing/2014/main" xmlns="" id="{385C89F3-31E5-44BC-B822-7A67337374A3}"/>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6" name="17 Marcador de número de diapositiva">
            <a:extLst>
              <a:ext uri="{FF2B5EF4-FFF2-40B4-BE49-F238E27FC236}">
                <a16:creationId xmlns:a16="http://schemas.microsoft.com/office/drawing/2014/main" xmlns="" id="{B66534E0-7683-49C8-8507-ABB90956F040}"/>
              </a:ext>
            </a:extLst>
          </p:cNvPr>
          <p:cNvSpPr>
            <a:spLocks noGrp="1"/>
          </p:cNvSpPr>
          <p:nvPr>
            <p:ph type="sldNum" sz="quarter" idx="12"/>
          </p:nvPr>
        </p:nvSpPr>
        <p:spPr/>
        <p:txBody>
          <a:bodyPr/>
          <a:lstStyle>
            <a:lvl1pPr>
              <a:defRPr/>
            </a:lvl1pPr>
          </a:lstStyle>
          <a:p>
            <a:fld id="{052A6978-8E47-4B53-BAB4-680F4DD842B4}" type="slidenum">
              <a:rPr lang="en-US" altLang="es-AR"/>
              <a:pPr/>
              <a:t>‹Nº›</a:t>
            </a:fld>
            <a:endParaRPr lang="en-US" altLang="es-AR"/>
          </a:p>
        </p:txBody>
      </p:sp>
    </p:spTree>
    <p:extLst>
      <p:ext uri="{BB962C8B-B14F-4D97-AF65-F5344CB8AC3E}">
        <p14:creationId xmlns:p14="http://schemas.microsoft.com/office/powerpoint/2010/main" val="1807871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914402"/>
            <a:ext cx="2743200" cy="5211763"/>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609600" y="914402"/>
            <a:ext cx="8026400" cy="521176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9 Marcador de fecha">
            <a:extLst>
              <a:ext uri="{FF2B5EF4-FFF2-40B4-BE49-F238E27FC236}">
                <a16:creationId xmlns:a16="http://schemas.microsoft.com/office/drawing/2014/main" xmlns="" id="{2C729487-26FD-42C0-9053-ACCBD8EB93D8}"/>
              </a:ext>
            </a:extLst>
          </p:cNvPr>
          <p:cNvSpPr>
            <a:spLocks noGrp="1"/>
          </p:cNvSpPr>
          <p:nvPr>
            <p:ph type="dt" sz="half" idx="10"/>
          </p:nvPr>
        </p:nvSpPr>
        <p:spPr/>
        <p:txBody>
          <a:bodyPr/>
          <a:lstStyle>
            <a:lvl1pPr>
              <a:defRPr/>
            </a:lvl1pPr>
          </a:lstStyle>
          <a:p>
            <a:pPr>
              <a:defRPr/>
            </a:pPr>
            <a:fld id="{C8803895-BEA6-4A15-B5F0-C91A8B0B9A28}" type="datetime1">
              <a:rPr lang="en-US" smtClean="0"/>
              <a:t>10/9/2019</a:t>
            </a:fld>
            <a:endParaRPr lang="en-US"/>
          </a:p>
        </p:txBody>
      </p:sp>
      <p:sp>
        <p:nvSpPr>
          <p:cNvPr id="5" name="21 Marcador de pie de página">
            <a:extLst>
              <a:ext uri="{FF2B5EF4-FFF2-40B4-BE49-F238E27FC236}">
                <a16:creationId xmlns:a16="http://schemas.microsoft.com/office/drawing/2014/main" xmlns="" id="{A6145583-BA45-4579-9A00-81F0E26CA941}"/>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6" name="17 Marcador de número de diapositiva">
            <a:extLst>
              <a:ext uri="{FF2B5EF4-FFF2-40B4-BE49-F238E27FC236}">
                <a16:creationId xmlns:a16="http://schemas.microsoft.com/office/drawing/2014/main" xmlns="" id="{96E19E85-B819-4182-BA52-0C0F49290D70}"/>
              </a:ext>
            </a:extLst>
          </p:cNvPr>
          <p:cNvSpPr>
            <a:spLocks noGrp="1"/>
          </p:cNvSpPr>
          <p:nvPr>
            <p:ph type="sldNum" sz="quarter" idx="12"/>
          </p:nvPr>
        </p:nvSpPr>
        <p:spPr/>
        <p:txBody>
          <a:bodyPr/>
          <a:lstStyle>
            <a:lvl1pPr>
              <a:defRPr/>
            </a:lvl1pPr>
          </a:lstStyle>
          <a:p>
            <a:fld id="{49F14FCA-4904-4FBA-8D81-A8C6756CF3BB}" type="slidenum">
              <a:rPr lang="en-US" altLang="es-AR"/>
              <a:pPr/>
              <a:t>‹Nº›</a:t>
            </a:fld>
            <a:endParaRPr lang="en-US" altLang="es-AR"/>
          </a:p>
        </p:txBody>
      </p:sp>
    </p:spTree>
    <p:extLst>
      <p:ext uri="{BB962C8B-B14F-4D97-AF65-F5344CB8AC3E}">
        <p14:creationId xmlns:p14="http://schemas.microsoft.com/office/powerpoint/2010/main" val="1072631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AR"/>
          </a:p>
        </p:txBody>
      </p:sp>
      <p:sp>
        <p:nvSpPr>
          <p:cNvPr id="4" name="9 Marcador de fecha">
            <a:extLst>
              <a:ext uri="{FF2B5EF4-FFF2-40B4-BE49-F238E27FC236}">
                <a16:creationId xmlns:a16="http://schemas.microsoft.com/office/drawing/2014/main" xmlns="" id="{4D7D23F6-58A1-4700-9FED-BAAD920FAEB4}"/>
              </a:ext>
            </a:extLst>
          </p:cNvPr>
          <p:cNvSpPr>
            <a:spLocks noGrp="1"/>
          </p:cNvSpPr>
          <p:nvPr>
            <p:ph type="dt" sz="half" idx="10"/>
          </p:nvPr>
        </p:nvSpPr>
        <p:spPr/>
        <p:txBody>
          <a:bodyPr/>
          <a:lstStyle>
            <a:lvl1pPr>
              <a:defRPr/>
            </a:lvl1pPr>
          </a:lstStyle>
          <a:p>
            <a:pPr>
              <a:defRPr/>
            </a:pPr>
            <a:fld id="{D72E8AA1-FC89-493A-B5BA-30E69BEEEFC6}" type="datetime1">
              <a:rPr lang="en-US" smtClean="0"/>
              <a:t>10/9/2019</a:t>
            </a:fld>
            <a:endParaRPr lang="en-US"/>
          </a:p>
        </p:txBody>
      </p:sp>
      <p:sp>
        <p:nvSpPr>
          <p:cNvPr id="5" name="21 Marcador de pie de página">
            <a:extLst>
              <a:ext uri="{FF2B5EF4-FFF2-40B4-BE49-F238E27FC236}">
                <a16:creationId xmlns:a16="http://schemas.microsoft.com/office/drawing/2014/main" xmlns="" id="{ED8853AF-40C4-43D7-9C77-0BB93F38BEB0}"/>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6" name="17 Marcador de número de diapositiva">
            <a:extLst>
              <a:ext uri="{FF2B5EF4-FFF2-40B4-BE49-F238E27FC236}">
                <a16:creationId xmlns:a16="http://schemas.microsoft.com/office/drawing/2014/main" xmlns="" id="{B1FBD19E-F559-4198-91F2-1DCAD4817B1A}"/>
              </a:ext>
            </a:extLst>
          </p:cNvPr>
          <p:cNvSpPr>
            <a:spLocks noGrp="1"/>
          </p:cNvSpPr>
          <p:nvPr>
            <p:ph type="sldNum" sz="quarter" idx="12"/>
          </p:nvPr>
        </p:nvSpPr>
        <p:spPr/>
        <p:txBody>
          <a:bodyPr/>
          <a:lstStyle>
            <a:lvl1pPr>
              <a:defRPr/>
            </a:lvl1pPr>
          </a:lstStyle>
          <a:p>
            <a:fld id="{473F3C16-7785-436C-A1AB-D013763C73AF}" type="slidenum">
              <a:rPr lang="en-US" altLang="es-AR"/>
              <a:pPr/>
              <a:t>‹Nº›</a:t>
            </a:fld>
            <a:endParaRPr lang="en-US" altLang="es-AR"/>
          </a:p>
        </p:txBody>
      </p:sp>
    </p:spTree>
    <p:extLst>
      <p:ext uri="{BB962C8B-B14F-4D97-AF65-F5344CB8AC3E}">
        <p14:creationId xmlns:p14="http://schemas.microsoft.com/office/powerpoint/2010/main" val="3966454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707136" y="1316736"/>
            <a:ext cx="103632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707136" y="2704664"/>
            <a:ext cx="103632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a:t>Haga clic para modificar el estilo de texto del patrón</a:t>
            </a:r>
          </a:p>
        </p:txBody>
      </p:sp>
      <p:sp>
        <p:nvSpPr>
          <p:cNvPr id="4" name="3 Marcador de fecha">
            <a:extLst>
              <a:ext uri="{FF2B5EF4-FFF2-40B4-BE49-F238E27FC236}">
                <a16:creationId xmlns:a16="http://schemas.microsoft.com/office/drawing/2014/main" xmlns="" id="{CFB24576-C831-4A7F-A634-587B9E757956}"/>
              </a:ext>
            </a:extLst>
          </p:cNvPr>
          <p:cNvSpPr>
            <a:spLocks noGrp="1"/>
          </p:cNvSpPr>
          <p:nvPr>
            <p:ph type="dt" sz="half" idx="10"/>
          </p:nvPr>
        </p:nvSpPr>
        <p:spPr/>
        <p:txBody>
          <a:bodyPr/>
          <a:lstStyle>
            <a:lvl1pPr>
              <a:defRPr smtClean="0">
                <a:solidFill>
                  <a:srgbClr val="D1EAEE"/>
                </a:solidFill>
              </a:defRPr>
            </a:lvl1pPr>
          </a:lstStyle>
          <a:p>
            <a:pPr>
              <a:defRPr/>
            </a:pPr>
            <a:fld id="{26F3ACA6-3D79-484F-8B5C-B1E0584BB9BC}" type="datetime1">
              <a:rPr lang="en-US" smtClean="0"/>
              <a:t>10/9/2019</a:t>
            </a:fld>
            <a:endParaRPr lang="en-US"/>
          </a:p>
        </p:txBody>
      </p:sp>
      <p:sp>
        <p:nvSpPr>
          <p:cNvPr id="5" name="4 Marcador de pie de página">
            <a:extLst>
              <a:ext uri="{FF2B5EF4-FFF2-40B4-BE49-F238E27FC236}">
                <a16:creationId xmlns:a16="http://schemas.microsoft.com/office/drawing/2014/main" xmlns="" id="{65AC47FE-BFFF-4D5B-A81A-B922ECE1A6DF}"/>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6" name="5 Marcador de número de diapositiva">
            <a:extLst>
              <a:ext uri="{FF2B5EF4-FFF2-40B4-BE49-F238E27FC236}">
                <a16:creationId xmlns:a16="http://schemas.microsoft.com/office/drawing/2014/main" xmlns="" id="{5925388D-19D7-469E-940B-7EBCB1E0B7D5}"/>
              </a:ext>
            </a:extLst>
          </p:cNvPr>
          <p:cNvSpPr>
            <a:spLocks noGrp="1"/>
          </p:cNvSpPr>
          <p:nvPr>
            <p:ph type="sldNum" sz="quarter" idx="12"/>
          </p:nvPr>
        </p:nvSpPr>
        <p:spPr/>
        <p:txBody>
          <a:bodyPr/>
          <a:lstStyle>
            <a:lvl1pPr>
              <a:defRPr>
                <a:solidFill>
                  <a:srgbClr val="D1EAEE"/>
                </a:solidFill>
              </a:defRPr>
            </a:lvl1pPr>
          </a:lstStyle>
          <a:p>
            <a:fld id="{4D28171F-3E00-4154-B3D9-BC066001D05D}" type="slidenum">
              <a:rPr lang="en-US" altLang="es-AR"/>
              <a:pPr/>
              <a:t>‹Nº›</a:t>
            </a:fld>
            <a:endParaRPr lang="en-US" altLang="es-AR"/>
          </a:p>
        </p:txBody>
      </p:sp>
    </p:spTree>
    <p:extLst>
      <p:ext uri="{BB962C8B-B14F-4D97-AF65-F5344CB8AC3E}">
        <p14:creationId xmlns:p14="http://schemas.microsoft.com/office/powerpoint/2010/main" val="223988764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0972800" cy="1143000"/>
          </a:xfrm>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9 Marcador de fecha">
            <a:extLst>
              <a:ext uri="{FF2B5EF4-FFF2-40B4-BE49-F238E27FC236}">
                <a16:creationId xmlns:a16="http://schemas.microsoft.com/office/drawing/2014/main" xmlns="" id="{61ED4038-62C6-467F-AF2C-7494D4F73938}"/>
              </a:ext>
            </a:extLst>
          </p:cNvPr>
          <p:cNvSpPr>
            <a:spLocks noGrp="1"/>
          </p:cNvSpPr>
          <p:nvPr>
            <p:ph type="dt" sz="half" idx="10"/>
          </p:nvPr>
        </p:nvSpPr>
        <p:spPr/>
        <p:txBody>
          <a:bodyPr/>
          <a:lstStyle>
            <a:lvl1pPr>
              <a:defRPr/>
            </a:lvl1pPr>
          </a:lstStyle>
          <a:p>
            <a:pPr>
              <a:defRPr/>
            </a:pPr>
            <a:fld id="{7B3C3EF1-4FCB-4F21-97AE-347678E84160}" type="datetime1">
              <a:rPr lang="en-US" smtClean="0"/>
              <a:t>10/9/2019</a:t>
            </a:fld>
            <a:endParaRPr lang="en-US"/>
          </a:p>
        </p:txBody>
      </p:sp>
      <p:sp>
        <p:nvSpPr>
          <p:cNvPr id="6" name="21 Marcador de pie de página">
            <a:extLst>
              <a:ext uri="{FF2B5EF4-FFF2-40B4-BE49-F238E27FC236}">
                <a16:creationId xmlns:a16="http://schemas.microsoft.com/office/drawing/2014/main" xmlns="" id="{A2CF9F65-D23C-494D-B587-4930CAD95FA9}"/>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7" name="17 Marcador de número de diapositiva">
            <a:extLst>
              <a:ext uri="{FF2B5EF4-FFF2-40B4-BE49-F238E27FC236}">
                <a16:creationId xmlns:a16="http://schemas.microsoft.com/office/drawing/2014/main" xmlns="" id="{26ACB911-1421-49CF-A74F-243552EF46FA}"/>
              </a:ext>
            </a:extLst>
          </p:cNvPr>
          <p:cNvSpPr>
            <a:spLocks noGrp="1"/>
          </p:cNvSpPr>
          <p:nvPr>
            <p:ph type="sldNum" sz="quarter" idx="12"/>
          </p:nvPr>
        </p:nvSpPr>
        <p:spPr/>
        <p:txBody>
          <a:bodyPr/>
          <a:lstStyle>
            <a:lvl1pPr>
              <a:defRPr/>
            </a:lvl1pPr>
          </a:lstStyle>
          <a:p>
            <a:fld id="{8F38F4DD-DAE1-48FE-A505-D62AA99398BB}" type="slidenum">
              <a:rPr lang="en-US" altLang="es-AR"/>
              <a:pPr/>
              <a:t>‹Nº›</a:t>
            </a:fld>
            <a:endParaRPr lang="en-US" altLang="es-AR"/>
          </a:p>
        </p:txBody>
      </p:sp>
    </p:spTree>
    <p:extLst>
      <p:ext uri="{BB962C8B-B14F-4D97-AF65-F5344CB8AC3E}">
        <p14:creationId xmlns:p14="http://schemas.microsoft.com/office/powerpoint/2010/main" val="956605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0972800" cy="1143000"/>
          </a:xfrm>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4" name="3 Marcador de texto"/>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5" name="4 Marcador de contenido"/>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contenido"/>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9 Marcador de fecha">
            <a:extLst>
              <a:ext uri="{FF2B5EF4-FFF2-40B4-BE49-F238E27FC236}">
                <a16:creationId xmlns:a16="http://schemas.microsoft.com/office/drawing/2014/main" xmlns="" id="{FCB92F78-E953-4417-8D0D-4AC818FC661D}"/>
              </a:ext>
            </a:extLst>
          </p:cNvPr>
          <p:cNvSpPr>
            <a:spLocks noGrp="1"/>
          </p:cNvSpPr>
          <p:nvPr>
            <p:ph type="dt" sz="half" idx="10"/>
          </p:nvPr>
        </p:nvSpPr>
        <p:spPr/>
        <p:txBody>
          <a:bodyPr/>
          <a:lstStyle>
            <a:lvl1pPr>
              <a:defRPr/>
            </a:lvl1pPr>
          </a:lstStyle>
          <a:p>
            <a:pPr>
              <a:defRPr/>
            </a:pPr>
            <a:fld id="{A4EE9869-4233-4FD5-8299-533C2C467065}" type="datetime1">
              <a:rPr lang="en-US" smtClean="0"/>
              <a:t>10/9/2019</a:t>
            </a:fld>
            <a:endParaRPr lang="en-US"/>
          </a:p>
        </p:txBody>
      </p:sp>
      <p:sp>
        <p:nvSpPr>
          <p:cNvPr id="8" name="21 Marcador de pie de página">
            <a:extLst>
              <a:ext uri="{FF2B5EF4-FFF2-40B4-BE49-F238E27FC236}">
                <a16:creationId xmlns:a16="http://schemas.microsoft.com/office/drawing/2014/main" xmlns="" id="{244E4A87-ECE4-4914-978E-18BCE34ED4EA}"/>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9" name="17 Marcador de número de diapositiva">
            <a:extLst>
              <a:ext uri="{FF2B5EF4-FFF2-40B4-BE49-F238E27FC236}">
                <a16:creationId xmlns:a16="http://schemas.microsoft.com/office/drawing/2014/main" xmlns="" id="{D9DCE698-9E7F-424E-B849-A1C60AAC70D2}"/>
              </a:ext>
            </a:extLst>
          </p:cNvPr>
          <p:cNvSpPr>
            <a:spLocks noGrp="1"/>
          </p:cNvSpPr>
          <p:nvPr>
            <p:ph type="sldNum" sz="quarter" idx="12"/>
          </p:nvPr>
        </p:nvSpPr>
        <p:spPr/>
        <p:txBody>
          <a:bodyPr/>
          <a:lstStyle>
            <a:lvl1pPr>
              <a:defRPr/>
            </a:lvl1pPr>
          </a:lstStyle>
          <a:p>
            <a:fld id="{AD1CA5A2-02FB-429F-88E3-CBEE92D30D13}" type="slidenum">
              <a:rPr lang="en-US" altLang="es-AR"/>
              <a:pPr/>
              <a:t>‹Nº›</a:t>
            </a:fld>
            <a:endParaRPr lang="en-US" altLang="es-AR"/>
          </a:p>
        </p:txBody>
      </p:sp>
    </p:spTree>
    <p:extLst>
      <p:ext uri="{BB962C8B-B14F-4D97-AF65-F5344CB8AC3E}">
        <p14:creationId xmlns:p14="http://schemas.microsoft.com/office/powerpoint/2010/main" val="3115899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a:t>Haga clic para modificar el estilo de título del patrón</a:t>
            </a:r>
            <a:endParaRPr lang="en-US"/>
          </a:p>
        </p:txBody>
      </p:sp>
      <p:sp>
        <p:nvSpPr>
          <p:cNvPr id="3" name="9 Marcador de fecha">
            <a:extLst>
              <a:ext uri="{FF2B5EF4-FFF2-40B4-BE49-F238E27FC236}">
                <a16:creationId xmlns:a16="http://schemas.microsoft.com/office/drawing/2014/main" xmlns="" id="{17237E0B-D9E8-4C5A-B76B-80A5209AF852}"/>
              </a:ext>
            </a:extLst>
          </p:cNvPr>
          <p:cNvSpPr>
            <a:spLocks noGrp="1"/>
          </p:cNvSpPr>
          <p:nvPr>
            <p:ph type="dt" sz="half" idx="10"/>
          </p:nvPr>
        </p:nvSpPr>
        <p:spPr/>
        <p:txBody>
          <a:bodyPr/>
          <a:lstStyle>
            <a:lvl1pPr>
              <a:defRPr/>
            </a:lvl1pPr>
          </a:lstStyle>
          <a:p>
            <a:pPr>
              <a:defRPr/>
            </a:pPr>
            <a:fld id="{1691084F-7218-464E-B3D6-40169C384FF6}" type="datetime1">
              <a:rPr lang="en-US" smtClean="0"/>
              <a:t>10/9/2019</a:t>
            </a:fld>
            <a:endParaRPr lang="en-US"/>
          </a:p>
        </p:txBody>
      </p:sp>
      <p:sp>
        <p:nvSpPr>
          <p:cNvPr id="4" name="21 Marcador de pie de página">
            <a:extLst>
              <a:ext uri="{FF2B5EF4-FFF2-40B4-BE49-F238E27FC236}">
                <a16:creationId xmlns:a16="http://schemas.microsoft.com/office/drawing/2014/main" xmlns="" id="{7D932918-E8DB-4A53-96C2-43C0415A2BDC}"/>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5" name="17 Marcador de número de diapositiva">
            <a:extLst>
              <a:ext uri="{FF2B5EF4-FFF2-40B4-BE49-F238E27FC236}">
                <a16:creationId xmlns:a16="http://schemas.microsoft.com/office/drawing/2014/main" xmlns="" id="{7B5D787D-1691-4F85-AD8E-1BAD9F85F9AC}"/>
              </a:ext>
            </a:extLst>
          </p:cNvPr>
          <p:cNvSpPr>
            <a:spLocks noGrp="1"/>
          </p:cNvSpPr>
          <p:nvPr>
            <p:ph type="sldNum" sz="quarter" idx="12"/>
          </p:nvPr>
        </p:nvSpPr>
        <p:spPr/>
        <p:txBody>
          <a:bodyPr/>
          <a:lstStyle>
            <a:lvl1pPr>
              <a:defRPr/>
            </a:lvl1pPr>
          </a:lstStyle>
          <a:p>
            <a:fld id="{8D1758B5-25EC-4AA8-8DEB-8F842E083455}" type="slidenum">
              <a:rPr lang="en-US" altLang="es-AR"/>
              <a:pPr/>
              <a:t>‹Nº›</a:t>
            </a:fld>
            <a:endParaRPr lang="en-US" altLang="es-AR"/>
          </a:p>
        </p:txBody>
      </p:sp>
    </p:spTree>
    <p:extLst>
      <p:ext uri="{BB962C8B-B14F-4D97-AF65-F5344CB8AC3E}">
        <p14:creationId xmlns:p14="http://schemas.microsoft.com/office/powerpoint/2010/main" val="249009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a:extLst>
              <a:ext uri="{FF2B5EF4-FFF2-40B4-BE49-F238E27FC236}">
                <a16:creationId xmlns:a16="http://schemas.microsoft.com/office/drawing/2014/main" xmlns="" id="{585B1CB5-9B2B-4B78-BCA5-6E1969793F85}"/>
              </a:ext>
            </a:extLst>
          </p:cNvPr>
          <p:cNvSpPr>
            <a:spLocks noGrp="1"/>
          </p:cNvSpPr>
          <p:nvPr>
            <p:ph type="dt" sz="half" idx="10"/>
          </p:nvPr>
        </p:nvSpPr>
        <p:spPr/>
        <p:txBody>
          <a:bodyPr/>
          <a:lstStyle>
            <a:lvl1pPr>
              <a:defRPr/>
            </a:lvl1pPr>
          </a:lstStyle>
          <a:p>
            <a:pPr>
              <a:defRPr/>
            </a:pPr>
            <a:fld id="{6D8E3086-6FC1-431C-B9F2-EC1F571F33A7}" type="datetime1">
              <a:rPr lang="en-US" smtClean="0"/>
              <a:t>10/9/2019</a:t>
            </a:fld>
            <a:endParaRPr lang="en-US"/>
          </a:p>
        </p:txBody>
      </p:sp>
      <p:sp>
        <p:nvSpPr>
          <p:cNvPr id="3" name="21 Marcador de pie de página">
            <a:extLst>
              <a:ext uri="{FF2B5EF4-FFF2-40B4-BE49-F238E27FC236}">
                <a16:creationId xmlns:a16="http://schemas.microsoft.com/office/drawing/2014/main" xmlns="" id="{CD628A90-141A-43FC-AA04-20F2A846C28E}"/>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4" name="17 Marcador de número de diapositiva">
            <a:extLst>
              <a:ext uri="{FF2B5EF4-FFF2-40B4-BE49-F238E27FC236}">
                <a16:creationId xmlns:a16="http://schemas.microsoft.com/office/drawing/2014/main" xmlns="" id="{6702F89E-7155-426B-9273-92E7EBD79808}"/>
              </a:ext>
            </a:extLst>
          </p:cNvPr>
          <p:cNvSpPr>
            <a:spLocks noGrp="1"/>
          </p:cNvSpPr>
          <p:nvPr>
            <p:ph type="sldNum" sz="quarter" idx="12"/>
          </p:nvPr>
        </p:nvSpPr>
        <p:spPr/>
        <p:txBody>
          <a:bodyPr/>
          <a:lstStyle>
            <a:lvl1pPr>
              <a:defRPr/>
            </a:lvl1pPr>
          </a:lstStyle>
          <a:p>
            <a:fld id="{9F7F2026-D770-4209-939F-D51BC878399D}" type="slidenum">
              <a:rPr lang="en-US" altLang="es-AR"/>
              <a:pPr/>
              <a:t>‹Nº›</a:t>
            </a:fld>
            <a:endParaRPr lang="en-US" altLang="es-AR"/>
          </a:p>
        </p:txBody>
      </p:sp>
    </p:spTree>
    <p:extLst>
      <p:ext uri="{BB962C8B-B14F-4D97-AF65-F5344CB8AC3E}">
        <p14:creationId xmlns:p14="http://schemas.microsoft.com/office/powerpoint/2010/main" val="1348356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a:t>Haga clic para modificar el estilo de título del patrón</a:t>
            </a:r>
            <a:endParaRPr lang="en-US"/>
          </a:p>
        </p:txBody>
      </p:sp>
      <p:sp>
        <p:nvSpPr>
          <p:cNvPr id="3" name="2 Marcador de texto"/>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a:t>Haga clic para modificar el estilo de texto del patrón</a:t>
            </a:r>
          </a:p>
        </p:txBody>
      </p:sp>
      <p:sp>
        <p:nvSpPr>
          <p:cNvPr id="4" name="3 Marcador de contenido"/>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9 Marcador de fecha">
            <a:extLst>
              <a:ext uri="{FF2B5EF4-FFF2-40B4-BE49-F238E27FC236}">
                <a16:creationId xmlns:a16="http://schemas.microsoft.com/office/drawing/2014/main" xmlns="" id="{02BCB531-BC0D-4CCD-BA58-4945A0ED3F75}"/>
              </a:ext>
            </a:extLst>
          </p:cNvPr>
          <p:cNvSpPr>
            <a:spLocks noGrp="1"/>
          </p:cNvSpPr>
          <p:nvPr>
            <p:ph type="dt" sz="half" idx="10"/>
          </p:nvPr>
        </p:nvSpPr>
        <p:spPr/>
        <p:txBody>
          <a:bodyPr/>
          <a:lstStyle>
            <a:lvl1pPr>
              <a:defRPr/>
            </a:lvl1pPr>
          </a:lstStyle>
          <a:p>
            <a:pPr>
              <a:defRPr/>
            </a:pPr>
            <a:fld id="{34DB02EA-8811-472F-B044-514CF7AA8B81}" type="datetime1">
              <a:rPr lang="en-US" smtClean="0"/>
              <a:t>10/9/2019</a:t>
            </a:fld>
            <a:endParaRPr lang="en-US"/>
          </a:p>
        </p:txBody>
      </p:sp>
      <p:sp>
        <p:nvSpPr>
          <p:cNvPr id="6" name="21 Marcador de pie de página">
            <a:extLst>
              <a:ext uri="{FF2B5EF4-FFF2-40B4-BE49-F238E27FC236}">
                <a16:creationId xmlns:a16="http://schemas.microsoft.com/office/drawing/2014/main" xmlns="" id="{A679C77F-9475-4800-9B75-6356F3AB1DAF}"/>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7" name="17 Marcador de número de diapositiva">
            <a:extLst>
              <a:ext uri="{FF2B5EF4-FFF2-40B4-BE49-F238E27FC236}">
                <a16:creationId xmlns:a16="http://schemas.microsoft.com/office/drawing/2014/main" xmlns="" id="{685F34E0-71D1-4F4B-9D42-4D8D932EFC46}"/>
              </a:ext>
            </a:extLst>
          </p:cNvPr>
          <p:cNvSpPr>
            <a:spLocks noGrp="1"/>
          </p:cNvSpPr>
          <p:nvPr>
            <p:ph type="sldNum" sz="quarter" idx="12"/>
          </p:nvPr>
        </p:nvSpPr>
        <p:spPr/>
        <p:txBody>
          <a:bodyPr/>
          <a:lstStyle>
            <a:lvl1pPr>
              <a:defRPr/>
            </a:lvl1pPr>
          </a:lstStyle>
          <a:p>
            <a:fld id="{113BCD61-FB19-4A76-8A41-D8353249CF52}" type="slidenum">
              <a:rPr lang="en-US" altLang="es-AR"/>
              <a:pPr/>
              <a:t>‹Nº›</a:t>
            </a:fld>
            <a:endParaRPr lang="en-US" altLang="es-AR"/>
          </a:p>
        </p:txBody>
      </p:sp>
    </p:spTree>
    <p:extLst>
      <p:ext uri="{BB962C8B-B14F-4D97-AF65-F5344CB8AC3E}">
        <p14:creationId xmlns:p14="http://schemas.microsoft.com/office/powerpoint/2010/main" val="104607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3 Recortar y redondear rectángulo de esquina sencilla">
            <a:extLst>
              <a:ext uri="{FF2B5EF4-FFF2-40B4-BE49-F238E27FC236}">
                <a16:creationId xmlns:a16="http://schemas.microsoft.com/office/drawing/2014/main" xmlns="" id="{672F6D60-C7BC-4A8A-898D-EDFCDB5DB84C}"/>
              </a:ext>
            </a:extLst>
          </p:cNvPr>
          <p:cNvSpPr>
            <a:spLocks/>
          </p:cNvSpPr>
          <p:nvPr/>
        </p:nvSpPr>
        <p:spPr bwMode="auto">
          <a:xfrm rot="420000" flipV="1">
            <a:off x="4220633" y="1108075"/>
            <a:ext cx="7010400" cy="4114800"/>
          </a:xfrm>
          <a:custGeom>
            <a:avLst/>
            <a:gdLst>
              <a:gd name="T0" fmla="*/ 0 w 5257800"/>
              <a:gd name="T1" fmla="*/ 0 h 4114800"/>
              <a:gd name="T2" fmla="*/ 5107774 w 5257800"/>
              <a:gd name="T3" fmla="*/ 0 h 4114800"/>
              <a:gd name="T4" fmla="*/ 5257800 w 5257800"/>
              <a:gd name="T5" fmla="*/ 150026 h 4114800"/>
              <a:gd name="T6" fmla="*/ 5257800 w 5257800"/>
              <a:gd name="T7" fmla="*/ 4114800 h 4114800"/>
              <a:gd name="T8" fmla="*/ 0 w 5257800"/>
              <a:gd name="T9" fmla="*/ 4114800 h 4114800"/>
              <a:gd name="T10" fmla="*/ 0 w 5257800"/>
              <a:gd name="T11" fmla="*/ 0 h 4114800"/>
              <a:gd name="T12" fmla="*/ 0 w 5257800"/>
              <a:gd name="T13" fmla="*/ 0 h 41148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cmpd="sng">
            <a:solidFill>
              <a:srgbClr val="C0C0C0"/>
            </a:solidFill>
            <a:prstDash val="solid"/>
            <a:round/>
            <a:headEnd/>
            <a:tailEnd/>
          </a:ln>
          <a:effectLst>
            <a:outerShdw blurRad="63500" dist="38500" dir="7500041" sx="98500" sy="100079" kx="99984" algn="tl" rotWithShape="0">
              <a:srgbClr val="000000">
                <a:alpha val="25000"/>
              </a:srgbClr>
            </a:outerShdw>
          </a:effectLst>
        </p:spPr>
        <p:txBody>
          <a:bodyPr anchor="ctr"/>
          <a:lstStyle/>
          <a:p>
            <a:pPr>
              <a:defRPr/>
            </a:pPr>
            <a:endParaRPr lang="es-AR" sz="1800">
              <a:ea typeface="ＭＳ Ｐゴシック" pitchFamily="34" charset="-128"/>
            </a:endParaRPr>
          </a:p>
        </p:txBody>
      </p:sp>
      <p:sp>
        <p:nvSpPr>
          <p:cNvPr id="6" name="14 Triángulo rectángulo">
            <a:extLst>
              <a:ext uri="{FF2B5EF4-FFF2-40B4-BE49-F238E27FC236}">
                <a16:creationId xmlns:a16="http://schemas.microsoft.com/office/drawing/2014/main" xmlns="" id="{6AF52465-F531-44A7-BD74-8523DDD57259}"/>
              </a:ext>
            </a:extLst>
          </p:cNvPr>
          <p:cNvSpPr>
            <a:spLocks noChangeArrowheads="1"/>
          </p:cNvSpPr>
          <p:nvPr/>
        </p:nvSpPr>
        <p:spPr bwMode="auto">
          <a:xfrm rot="420000" flipV="1">
            <a:off x="10672234" y="5359401"/>
            <a:ext cx="207433" cy="155575"/>
          </a:xfrm>
          <a:prstGeom prst="rtTriangle">
            <a:avLst/>
          </a:prstGeom>
          <a:solidFill>
            <a:srgbClr val="FFFFFF"/>
          </a:solidFill>
          <a:ln w="12700">
            <a:solidFill>
              <a:srgbClr val="FFFFFF"/>
            </a:solidFill>
            <a:bevel/>
            <a:headEnd/>
            <a:tailEnd/>
          </a:ln>
          <a:effectLst>
            <a:outerShdw blurRad="19685" dist="6350" dir="12899787" algn="tl" rotWithShape="0">
              <a:srgbClr val="808080">
                <a:alpha val="46999"/>
              </a:srgbClr>
            </a:outerShdw>
          </a:effectLst>
        </p:spPr>
        <p:txBody>
          <a:bodyPr anchor="ctr"/>
          <a:lstStyle/>
          <a:p>
            <a:pPr algn="ctr">
              <a:defRPr/>
            </a:pPr>
            <a:endParaRPr lang="en-US" sz="1800">
              <a:solidFill>
                <a:schemeClr val="lt1"/>
              </a:solidFill>
              <a:latin typeface="+mn-lt"/>
              <a:ea typeface="+mn-ea"/>
            </a:endParaRPr>
          </a:p>
        </p:txBody>
      </p:sp>
      <p:sp>
        <p:nvSpPr>
          <p:cNvPr id="7" name="15 Forma libre">
            <a:extLst>
              <a:ext uri="{FF2B5EF4-FFF2-40B4-BE49-F238E27FC236}">
                <a16:creationId xmlns:a16="http://schemas.microsoft.com/office/drawing/2014/main" xmlns="" id="{4A757C03-C83A-4F61-A992-9D90AA02F2EA}"/>
              </a:ext>
            </a:extLst>
          </p:cNvPr>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ea typeface="+mn-ea"/>
            </a:endParaRPr>
          </a:p>
        </p:txBody>
      </p:sp>
      <p:sp>
        <p:nvSpPr>
          <p:cNvPr id="8" name="16 Forma libre">
            <a:extLst>
              <a:ext uri="{FF2B5EF4-FFF2-40B4-BE49-F238E27FC236}">
                <a16:creationId xmlns:a16="http://schemas.microsoft.com/office/drawing/2014/main" xmlns="" id="{72E08DCC-7EFE-4DDB-AD8A-730C3A66FDAB}"/>
              </a:ext>
            </a:extLst>
          </p:cNvPr>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ea typeface="+mn-ea"/>
            </a:endParaRPr>
          </a:p>
        </p:txBody>
      </p:sp>
      <p:sp>
        <p:nvSpPr>
          <p:cNvPr id="2" name="1 Título"/>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s-ES"/>
              <a:t>Haga clic para modificar el estilo de título del patrón</a:t>
            </a:r>
            <a:endParaRPr lang="en-US"/>
          </a:p>
        </p:txBody>
      </p:sp>
      <p:sp>
        <p:nvSpPr>
          <p:cNvPr id="4" name="3 Marcador de texto"/>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a:t>Haga clic para modificar el estilo de texto del patrón</a:t>
            </a:r>
          </a:p>
        </p:txBody>
      </p:sp>
      <p:sp>
        <p:nvSpPr>
          <p:cNvPr id="3" name="2 Marcador de posición de imagen"/>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a:t>Haga clic en el icono para agregar una imagen</a:t>
            </a:r>
            <a:endParaRPr lang="en-US" noProof="0" dirty="0"/>
          </a:p>
        </p:txBody>
      </p:sp>
      <p:sp>
        <p:nvSpPr>
          <p:cNvPr id="9" name="4 Marcador de fecha">
            <a:extLst>
              <a:ext uri="{FF2B5EF4-FFF2-40B4-BE49-F238E27FC236}">
                <a16:creationId xmlns:a16="http://schemas.microsoft.com/office/drawing/2014/main" xmlns="" id="{30C69F2D-D7B2-4C21-B9AC-BFE5788703F8}"/>
              </a:ext>
            </a:extLst>
          </p:cNvPr>
          <p:cNvSpPr>
            <a:spLocks noGrp="1"/>
          </p:cNvSpPr>
          <p:nvPr>
            <p:ph type="dt" sz="half" idx="10"/>
          </p:nvPr>
        </p:nvSpPr>
        <p:spPr/>
        <p:txBody>
          <a:bodyPr/>
          <a:lstStyle>
            <a:lvl1pPr>
              <a:defRPr smtClean="0"/>
            </a:lvl1pPr>
          </a:lstStyle>
          <a:p>
            <a:pPr>
              <a:defRPr/>
            </a:pPr>
            <a:fld id="{F2812F48-F27F-493C-83A5-6DD766F74268}" type="datetime1">
              <a:rPr lang="en-US" smtClean="0"/>
              <a:t>10/9/2019</a:t>
            </a:fld>
            <a:endParaRPr lang="en-US"/>
          </a:p>
        </p:txBody>
      </p:sp>
      <p:sp>
        <p:nvSpPr>
          <p:cNvPr id="10" name="5 Marcador de pie de página">
            <a:extLst>
              <a:ext uri="{FF2B5EF4-FFF2-40B4-BE49-F238E27FC236}">
                <a16:creationId xmlns:a16="http://schemas.microsoft.com/office/drawing/2014/main" xmlns="" id="{394E1EC1-4ED5-48B9-93A6-8D82914D8614}"/>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11" name="6 Marcador de número de diapositiva">
            <a:extLst>
              <a:ext uri="{FF2B5EF4-FFF2-40B4-BE49-F238E27FC236}">
                <a16:creationId xmlns:a16="http://schemas.microsoft.com/office/drawing/2014/main" xmlns="" id="{1B3C30F4-A9A9-40C4-AAC7-DEC0C28362A0}"/>
              </a:ext>
            </a:extLst>
          </p:cNvPr>
          <p:cNvSpPr>
            <a:spLocks noGrp="1"/>
          </p:cNvSpPr>
          <p:nvPr>
            <p:ph type="sldNum" sz="quarter" idx="12"/>
          </p:nvPr>
        </p:nvSpPr>
        <p:spPr>
          <a:xfrm>
            <a:off x="10769600" y="6356351"/>
            <a:ext cx="812800" cy="365125"/>
          </a:xfrm>
        </p:spPr>
        <p:txBody>
          <a:bodyPr/>
          <a:lstStyle>
            <a:lvl1pPr>
              <a:defRPr/>
            </a:lvl1pPr>
          </a:lstStyle>
          <a:p>
            <a:fld id="{7023C4CF-244E-431B-8D2B-0CFBFBE383E1}" type="slidenum">
              <a:rPr lang="en-US" altLang="es-AR"/>
              <a:pPr/>
              <a:t>‹Nº›</a:t>
            </a:fld>
            <a:endParaRPr lang="en-US" altLang="es-AR"/>
          </a:p>
        </p:txBody>
      </p:sp>
    </p:spTree>
    <p:extLst>
      <p:ext uri="{BB962C8B-B14F-4D97-AF65-F5344CB8AC3E}">
        <p14:creationId xmlns:p14="http://schemas.microsoft.com/office/powerpoint/2010/main" val="1830314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9 Marcador de fecha">
            <a:extLst>
              <a:ext uri="{FF2B5EF4-FFF2-40B4-BE49-F238E27FC236}">
                <a16:creationId xmlns:a16="http://schemas.microsoft.com/office/drawing/2014/main" xmlns="" id="{F6236008-385B-4533-9214-C16C4FF7B6AD}"/>
              </a:ext>
            </a:extLst>
          </p:cNvPr>
          <p:cNvSpPr>
            <a:spLocks noGrp="1"/>
          </p:cNvSpPr>
          <p:nvPr>
            <p:ph type="dt" sz="half" idx="10"/>
          </p:nvPr>
        </p:nvSpPr>
        <p:spPr/>
        <p:txBody>
          <a:bodyPr/>
          <a:lstStyle>
            <a:lvl1pPr>
              <a:defRPr/>
            </a:lvl1pPr>
          </a:lstStyle>
          <a:p>
            <a:pPr>
              <a:defRPr/>
            </a:pPr>
            <a:fld id="{823D0824-3910-4090-9029-2BBA0A893FF5}" type="datetime1">
              <a:rPr lang="en-US" smtClean="0"/>
              <a:t>10/9/2019</a:t>
            </a:fld>
            <a:endParaRPr lang="en-US"/>
          </a:p>
        </p:txBody>
      </p:sp>
      <p:sp>
        <p:nvSpPr>
          <p:cNvPr id="5" name="21 Marcador de pie de página">
            <a:extLst>
              <a:ext uri="{FF2B5EF4-FFF2-40B4-BE49-F238E27FC236}">
                <a16:creationId xmlns:a16="http://schemas.microsoft.com/office/drawing/2014/main" xmlns="" id="{13FE02A6-0E9A-4206-8E32-890B0B6EC543}"/>
              </a:ext>
            </a:extLst>
          </p:cNvPr>
          <p:cNvSpPr>
            <a:spLocks noGrp="1"/>
          </p:cNvSpPr>
          <p:nvPr>
            <p:ph type="ftr" sz="quarter" idx="11"/>
          </p:nvPr>
        </p:nvSpPr>
        <p:spPr/>
        <p:txBody>
          <a:bodyPr/>
          <a:lstStyle>
            <a:lvl1pPr>
              <a:defRPr/>
            </a:lvl1pPr>
          </a:lstStyle>
          <a:p>
            <a:pPr>
              <a:defRPr/>
            </a:pPr>
            <a:r>
              <a:rPr lang="es-AR"/>
              <a:t>Material propiedad de Teresa Gómez</a:t>
            </a:r>
            <a:endParaRPr lang="en-US"/>
          </a:p>
        </p:txBody>
      </p:sp>
      <p:sp>
        <p:nvSpPr>
          <p:cNvPr id="6" name="17 Marcador de número de diapositiva">
            <a:extLst>
              <a:ext uri="{FF2B5EF4-FFF2-40B4-BE49-F238E27FC236}">
                <a16:creationId xmlns:a16="http://schemas.microsoft.com/office/drawing/2014/main" xmlns="" id="{E68F990E-7C4B-4396-80A8-8F763DF26E1B}"/>
              </a:ext>
            </a:extLst>
          </p:cNvPr>
          <p:cNvSpPr>
            <a:spLocks noGrp="1"/>
          </p:cNvSpPr>
          <p:nvPr>
            <p:ph type="sldNum" sz="quarter" idx="12"/>
          </p:nvPr>
        </p:nvSpPr>
        <p:spPr/>
        <p:txBody>
          <a:bodyPr/>
          <a:lstStyle>
            <a:lvl1pPr>
              <a:defRPr/>
            </a:lvl1pPr>
          </a:lstStyle>
          <a:p>
            <a:fld id="{A9528666-697F-4B3E-8D14-A0F2A5445259}" type="slidenum">
              <a:rPr lang="en-US" altLang="es-AR"/>
              <a:pPr/>
              <a:t>‹Nº›</a:t>
            </a:fld>
            <a:endParaRPr lang="en-US" altLang="es-AR"/>
          </a:p>
        </p:txBody>
      </p:sp>
    </p:spTree>
    <p:extLst>
      <p:ext uri="{BB962C8B-B14F-4D97-AF65-F5344CB8AC3E}">
        <p14:creationId xmlns:p14="http://schemas.microsoft.com/office/powerpoint/2010/main" val="2198629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6 Forma libre">
            <a:extLst>
              <a:ext uri="{FF2B5EF4-FFF2-40B4-BE49-F238E27FC236}">
                <a16:creationId xmlns:a16="http://schemas.microsoft.com/office/drawing/2014/main" xmlns="" id="{1248A8B1-C58B-49E9-81F9-C8B14ABF2D19}"/>
              </a:ext>
            </a:extLst>
          </p:cNvPr>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ea typeface="+mn-ea"/>
            </a:endParaRPr>
          </a:p>
        </p:txBody>
      </p:sp>
      <p:sp>
        <p:nvSpPr>
          <p:cNvPr id="8" name="7 Forma libre">
            <a:extLst>
              <a:ext uri="{FF2B5EF4-FFF2-40B4-BE49-F238E27FC236}">
                <a16:creationId xmlns:a16="http://schemas.microsoft.com/office/drawing/2014/main" xmlns="" id="{465B4514-A591-4695-B23E-C6EB006C1836}"/>
              </a:ext>
            </a:extLst>
          </p:cNvPr>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ea typeface="+mn-ea"/>
            </a:endParaRPr>
          </a:p>
        </p:txBody>
      </p:sp>
      <p:sp>
        <p:nvSpPr>
          <p:cNvPr id="11268" name="8 Marcador de título">
            <a:extLst>
              <a:ext uri="{FF2B5EF4-FFF2-40B4-BE49-F238E27FC236}">
                <a16:creationId xmlns:a16="http://schemas.microsoft.com/office/drawing/2014/main" xmlns="" id="{153359E1-2CEE-4577-9D85-AAAC96319B51}"/>
              </a:ext>
            </a:extLst>
          </p:cNvPr>
          <p:cNvSpPr>
            <a:spLocks noGrp="1"/>
          </p:cNvSpPr>
          <p:nvPr>
            <p:ph type="title"/>
          </p:nvPr>
        </p:nvSpPr>
        <p:spPr bwMode="auto">
          <a:xfrm>
            <a:off x="609600" y="70485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s-ES" altLang="es-AR"/>
              <a:t>Haga clic para modificar el estilo de título del patrón</a:t>
            </a:r>
            <a:endParaRPr lang="en-US" altLang="es-AR"/>
          </a:p>
        </p:txBody>
      </p:sp>
      <p:sp>
        <p:nvSpPr>
          <p:cNvPr id="11269" name="29 Marcador de texto">
            <a:extLst>
              <a:ext uri="{FF2B5EF4-FFF2-40B4-BE49-F238E27FC236}">
                <a16:creationId xmlns:a16="http://schemas.microsoft.com/office/drawing/2014/main" xmlns="" id="{04D82A9F-D625-4C22-854C-D0E88AAEDA9D}"/>
              </a:ext>
            </a:extLst>
          </p:cNvPr>
          <p:cNvSpPr>
            <a:spLocks noGrp="1"/>
          </p:cNvSpPr>
          <p:nvPr>
            <p:ph type="body" idx="1"/>
          </p:nvPr>
        </p:nvSpPr>
        <p:spPr bwMode="auto">
          <a:xfrm>
            <a:off x="609600" y="1935164"/>
            <a:ext cx="109728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AR"/>
              <a:t>Haga clic para modificar el estilo de texto del patrón</a:t>
            </a:r>
          </a:p>
          <a:p>
            <a:pPr lvl="1"/>
            <a:r>
              <a:rPr lang="es-ES" altLang="es-AR"/>
              <a:t>Segundo nivel</a:t>
            </a:r>
          </a:p>
          <a:p>
            <a:pPr lvl="2"/>
            <a:r>
              <a:rPr lang="es-ES" altLang="es-AR"/>
              <a:t>Tercer nivel</a:t>
            </a:r>
          </a:p>
          <a:p>
            <a:pPr lvl="3"/>
            <a:r>
              <a:rPr lang="es-ES" altLang="es-AR"/>
              <a:t>Cuarto nivel</a:t>
            </a:r>
          </a:p>
          <a:p>
            <a:pPr lvl="4"/>
            <a:r>
              <a:rPr lang="es-ES" altLang="es-AR"/>
              <a:t>Quinto nivel</a:t>
            </a:r>
            <a:endParaRPr lang="en-US" altLang="es-AR"/>
          </a:p>
        </p:txBody>
      </p:sp>
      <p:sp>
        <p:nvSpPr>
          <p:cNvPr id="10" name="9 Marcador de fecha">
            <a:extLst>
              <a:ext uri="{FF2B5EF4-FFF2-40B4-BE49-F238E27FC236}">
                <a16:creationId xmlns:a16="http://schemas.microsoft.com/office/drawing/2014/main" xmlns="" id="{E612C7B8-88C1-488C-9E42-EC439D89A242}"/>
              </a:ext>
            </a:extLst>
          </p:cNvPr>
          <p:cNvSpPr>
            <a:spLocks noGrp="1"/>
          </p:cNvSpPr>
          <p:nvPr>
            <p:ph type="dt" sz="half" idx="2"/>
          </p:nvPr>
        </p:nvSpPr>
        <p:spPr>
          <a:xfrm>
            <a:off x="609600" y="6356351"/>
            <a:ext cx="2844800" cy="365125"/>
          </a:xfrm>
          <a:prstGeom prst="rect">
            <a:avLst/>
          </a:prstGeom>
        </p:spPr>
        <p:txBody>
          <a:bodyPr vert="horz" wrap="square" lIns="0" tIns="0" rIns="0" bIns="0" numCol="1" anchor="b" anchorCtr="0" compatLnSpc="1">
            <a:prstTxWarp prst="textNoShape">
              <a:avLst/>
            </a:prstTxWarp>
          </a:bodyPr>
          <a:lstStyle>
            <a:lvl1pPr>
              <a:defRPr sz="1200" smtClean="0">
                <a:solidFill>
                  <a:srgbClr val="045C75"/>
                </a:solidFill>
                <a:ea typeface="ＭＳ Ｐゴシック" pitchFamily="34" charset="-128"/>
              </a:defRPr>
            </a:lvl1pPr>
          </a:lstStyle>
          <a:p>
            <a:pPr>
              <a:defRPr/>
            </a:pPr>
            <a:fld id="{2AE88A6F-C97A-4FB8-B168-BD9054AD7413}" type="datetime1">
              <a:rPr lang="en-US" smtClean="0"/>
              <a:t>10/9/2019</a:t>
            </a:fld>
            <a:endParaRPr lang="en-US"/>
          </a:p>
        </p:txBody>
      </p:sp>
      <p:sp>
        <p:nvSpPr>
          <p:cNvPr id="22" name="21 Marcador de pie de página">
            <a:extLst>
              <a:ext uri="{FF2B5EF4-FFF2-40B4-BE49-F238E27FC236}">
                <a16:creationId xmlns:a16="http://schemas.microsoft.com/office/drawing/2014/main" xmlns="" id="{4C890B8D-8CC9-4DF6-A6E8-C29900BD6A0A}"/>
              </a:ext>
            </a:extLst>
          </p:cNvPr>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ea typeface="+mn-ea"/>
                <a:cs typeface="Arial" charset="0"/>
              </a:defRPr>
            </a:lvl1pPr>
          </a:lstStyle>
          <a:p>
            <a:pPr>
              <a:defRPr/>
            </a:pPr>
            <a:r>
              <a:rPr lang="es-AR"/>
              <a:t>Material propiedad de Teresa Gómez</a:t>
            </a:r>
            <a:endParaRPr lang="en-US"/>
          </a:p>
        </p:txBody>
      </p:sp>
      <p:sp>
        <p:nvSpPr>
          <p:cNvPr id="18" name="17 Marcador de número de diapositiva">
            <a:extLst>
              <a:ext uri="{FF2B5EF4-FFF2-40B4-BE49-F238E27FC236}">
                <a16:creationId xmlns:a16="http://schemas.microsoft.com/office/drawing/2014/main" xmlns="" id="{D41F5FAF-0E5C-42B9-B506-68A1D1682A76}"/>
              </a:ext>
            </a:extLst>
          </p:cNvPr>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fld id="{128CDD3F-A314-439C-8A44-19B1A68678DF}" type="slidenum">
              <a:rPr lang="en-US" altLang="es-AR"/>
              <a:pPr/>
              <a:t>‹Nº›</a:t>
            </a:fld>
            <a:endParaRPr lang="en-US" altLang="es-AR"/>
          </a:p>
        </p:txBody>
      </p:sp>
      <p:grpSp>
        <p:nvGrpSpPr>
          <p:cNvPr id="11273" name="1 Grupo">
            <a:extLst>
              <a:ext uri="{FF2B5EF4-FFF2-40B4-BE49-F238E27FC236}">
                <a16:creationId xmlns:a16="http://schemas.microsoft.com/office/drawing/2014/main" xmlns="" id="{B24D5501-2D49-4F36-9DD8-DA1185702C70}"/>
              </a:ext>
            </a:extLst>
          </p:cNvPr>
          <p:cNvGrpSpPr>
            <a:grpSpLocks/>
          </p:cNvGrpSpPr>
          <p:nvPr/>
        </p:nvGrpSpPr>
        <p:grpSpPr bwMode="auto">
          <a:xfrm>
            <a:off x="-25399" y="203200"/>
            <a:ext cx="12240684" cy="647700"/>
            <a:chOff x="-19045" y="216550"/>
            <a:chExt cx="9180548" cy="649224"/>
          </a:xfrm>
        </p:grpSpPr>
        <p:sp>
          <p:nvSpPr>
            <p:cNvPr id="12" name="11 Forma libre">
              <a:extLst>
                <a:ext uri="{FF2B5EF4-FFF2-40B4-BE49-F238E27FC236}">
                  <a16:creationId xmlns:a16="http://schemas.microsoft.com/office/drawing/2014/main" xmlns="" id="{24A0489A-A786-4DE9-9CFF-F1F6678D8C38}"/>
                </a:ext>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a typeface="+mn-ea"/>
                <a:cs typeface="Arial" charset="0"/>
              </a:endParaRPr>
            </a:p>
          </p:txBody>
        </p:sp>
        <p:sp>
          <p:nvSpPr>
            <p:cNvPr id="13" name="12 Forma libre">
              <a:extLst>
                <a:ext uri="{FF2B5EF4-FFF2-40B4-BE49-F238E27FC236}">
                  <a16:creationId xmlns:a16="http://schemas.microsoft.com/office/drawing/2014/main" xmlns="" id="{67D3FF1F-EB22-4DC6-A716-E526E60A71F4}"/>
                </a:ext>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a typeface="+mn-ea"/>
                <a:cs typeface="Arial" charset="0"/>
              </a:endParaRPr>
            </a:p>
          </p:txBody>
        </p:sp>
      </p:grpSp>
    </p:spTree>
    <p:extLst>
      <p:ext uri="{BB962C8B-B14F-4D97-AF65-F5344CB8AC3E}">
        <p14:creationId xmlns:p14="http://schemas.microsoft.com/office/powerpoint/2010/main" val="3201434238"/>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hdr="0" dt="0"/>
  <p:txStyles>
    <p:titleStyle>
      <a:lvl1pPr algn="l" rtl="0" eaLnBrk="0" fontAlgn="base" hangingPunct="0">
        <a:spcBef>
          <a:spcPct val="0"/>
        </a:spcBef>
        <a:spcAft>
          <a:spcPct val="0"/>
        </a:spcAft>
        <a:defRPr sz="5000" kern="1200">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5000">
          <a:solidFill>
            <a:schemeClr val="tx2"/>
          </a:solidFill>
          <a:latin typeface="Calibri" pitchFamily="34" charset="0"/>
          <a:ea typeface="MS PGothic" panose="020B0600070205080204" pitchFamily="34" charset="-128"/>
        </a:defRPr>
      </a:lvl2pPr>
      <a:lvl3pPr algn="l" rtl="0" eaLnBrk="0" fontAlgn="base" hangingPunct="0">
        <a:spcBef>
          <a:spcPct val="0"/>
        </a:spcBef>
        <a:spcAft>
          <a:spcPct val="0"/>
        </a:spcAft>
        <a:defRPr sz="5000">
          <a:solidFill>
            <a:schemeClr val="tx2"/>
          </a:solidFill>
          <a:latin typeface="Calibri" pitchFamily="34" charset="0"/>
          <a:ea typeface="MS PGothic" panose="020B0600070205080204" pitchFamily="34" charset="-128"/>
        </a:defRPr>
      </a:lvl3pPr>
      <a:lvl4pPr algn="l" rtl="0" eaLnBrk="0" fontAlgn="base" hangingPunct="0">
        <a:spcBef>
          <a:spcPct val="0"/>
        </a:spcBef>
        <a:spcAft>
          <a:spcPct val="0"/>
        </a:spcAft>
        <a:defRPr sz="5000">
          <a:solidFill>
            <a:schemeClr val="tx2"/>
          </a:solidFill>
          <a:latin typeface="Calibri" pitchFamily="34" charset="0"/>
          <a:ea typeface="MS PGothic" panose="020B0600070205080204" pitchFamily="34" charset="-128"/>
        </a:defRPr>
      </a:lvl4pPr>
      <a:lvl5pPr algn="l" rtl="0" eaLnBrk="0" fontAlgn="base" hangingPunct="0">
        <a:spcBef>
          <a:spcPct val="0"/>
        </a:spcBef>
        <a:spcAft>
          <a:spcPct val="0"/>
        </a:spcAft>
        <a:defRPr sz="5000">
          <a:solidFill>
            <a:schemeClr val="tx2"/>
          </a:solidFill>
          <a:latin typeface="Calibri" pitchFamily="34" charset="0"/>
          <a:ea typeface="MS PGothic" panose="020B0600070205080204" pitchFamily="34" charset="-128"/>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S PGothic" panose="020B0600070205080204" pitchFamily="34" charset="-128"/>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S PGothic" panose="020B0600070205080204" pitchFamily="34" charset="-128"/>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S PGothic" panose="020B0600070205080204" pitchFamily="34" charset="-128"/>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S PGothic" panose="020B0600070205080204" pitchFamily="34" charset="-128"/>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S PGothic" panose="020B0600070205080204" pitchFamily="34"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7A16358-3EDC-4439-BCC2-65E5767843E3}"/>
              </a:ext>
            </a:extLst>
          </p:cNvPr>
          <p:cNvSpPr>
            <a:spLocks noGrp="1"/>
          </p:cNvSpPr>
          <p:nvPr>
            <p:ph type="ctrTitle"/>
          </p:nvPr>
        </p:nvSpPr>
        <p:spPr>
          <a:xfrm>
            <a:off x="838199" y="945222"/>
            <a:ext cx="7123059" cy="5317485"/>
          </a:xfrm>
        </p:spPr>
        <p:txBody>
          <a:bodyPr anchor="ctr">
            <a:noAutofit/>
          </a:bodyPr>
          <a:lstStyle/>
          <a:p>
            <a:r>
              <a:rPr lang="es-AR" sz="3600" b="1" dirty="0">
                <a:solidFill>
                  <a:schemeClr val="tx1"/>
                </a:solidFill>
              </a:rPr>
              <a:t>CPCE CABA</a:t>
            </a:r>
            <a:br>
              <a:rPr lang="es-AR" sz="3600" b="1" dirty="0">
                <a:solidFill>
                  <a:schemeClr val="tx1"/>
                </a:solidFill>
              </a:rPr>
            </a:br>
            <a:r>
              <a:rPr lang="es-AR" sz="3600" b="1" dirty="0">
                <a:solidFill>
                  <a:schemeClr val="tx1"/>
                </a:solidFill>
              </a:rPr>
              <a:t>OBLIGACIONES Y RESPONSABILIDADES DEL CONTADOR. </a:t>
            </a:r>
            <a:br>
              <a:rPr lang="es-AR" sz="3600" b="1" dirty="0">
                <a:solidFill>
                  <a:schemeClr val="tx1"/>
                </a:solidFill>
              </a:rPr>
            </a:br>
            <a:r>
              <a:rPr lang="es-AR" sz="3600" b="1" dirty="0">
                <a:solidFill>
                  <a:schemeClr val="tx1"/>
                </a:solidFill>
              </a:rPr>
              <a:t>CÓDIGO PROCESAL PENAL FEDERAL</a:t>
            </a:r>
            <a:br>
              <a:rPr lang="es-AR" sz="3600" b="1" dirty="0">
                <a:solidFill>
                  <a:schemeClr val="tx1"/>
                </a:solidFill>
              </a:rPr>
            </a:br>
            <a:r>
              <a:rPr lang="es-AR" sz="3600" b="1" dirty="0">
                <a:solidFill>
                  <a:schemeClr val="tx1"/>
                </a:solidFill>
              </a:rPr>
              <a:t/>
            </a:r>
            <a:br>
              <a:rPr lang="es-AR" sz="3600" b="1" dirty="0">
                <a:solidFill>
                  <a:schemeClr val="tx1"/>
                </a:solidFill>
              </a:rPr>
            </a:br>
            <a:r>
              <a:rPr lang="es-AR" sz="3600" b="1" dirty="0">
                <a:solidFill>
                  <a:schemeClr val="tx1"/>
                </a:solidFill>
              </a:rPr>
              <a:t>17 CONGRESO TRIBUTARIO </a:t>
            </a:r>
            <a:br>
              <a:rPr lang="es-AR" sz="3600" b="1" dirty="0">
                <a:solidFill>
                  <a:schemeClr val="tx1"/>
                </a:solidFill>
              </a:rPr>
            </a:br>
            <a:r>
              <a:rPr lang="es-AR" sz="2800" b="1" dirty="0"/>
              <a:t/>
            </a:r>
            <a:br>
              <a:rPr lang="es-AR" sz="2800" b="1" dirty="0"/>
            </a:br>
            <a:endParaRPr lang="es-AR" sz="2800" b="1" dirty="0"/>
          </a:p>
        </p:txBody>
      </p:sp>
      <p:sp>
        <p:nvSpPr>
          <p:cNvPr id="3" name="Subtítulo 2">
            <a:extLst>
              <a:ext uri="{FF2B5EF4-FFF2-40B4-BE49-F238E27FC236}">
                <a16:creationId xmlns:a16="http://schemas.microsoft.com/office/drawing/2014/main" xmlns="" id="{E53BB3D1-0908-4F2A-A14D-E486CDFA60DE}"/>
              </a:ext>
            </a:extLst>
          </p:cNvPr>
          <p:cNvSpPr>
            <a:spLocks noGrp="1"/>
          </p:cNvSpPr>
          <p:nvPr>
            <p:ph type="subTitle" idx="1"/>
          </p:nvPr>
        </p:nvSpPr>
        <p:spPr>
          <a:xfrm>
            <a:off x="7961258" y="4525347"/>
            <a:ext cx="3900890" cy="1737360"/>
          </a:xfrm>
        </p:spPr>
        <p:txBody>
          <a:bodyPr anchor="ctr">
            <a:normAutofit/>
          </a:bodyPr>
          <a:lstStyle/>
          <a:p>
            <a:pPr algn="l"/>
            <a:r>
              <a:rPr lang="es-AR" sz="2800" b="1" dirty="0"/>
              <a:t>CP TERESA GOMEZ</a:t>
            </a:r>
          </a:p>
          <a:p>
            <a:pPr algn="l"/>
            <a:r>
              <a:rPr lang="es-AR" sz="2800" b="1" dirty="0"/>
              <a:t>OCTUBRE  2019</a:t>
            </a:r>
          </a:p>
        </p:txBody>
      </p:sp>
      <p:sp>
        <p:nvSpPr>
          <p:cNvPr id="4" name="Marcador de pie de página 3">
            <a:extLst>
              <a:ext uri="{FF2B5EF4-FFF2-40B4-BE49-F238E27FC236}">
                <a16:creationId xmlns:a16="http://schemas.microsoft.com/office/drawing/2014/main" xmlns="" id="{ED4B2846-F1DD-4E83-8DD1-6F2F2DE2675A}"/>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06C95BA2-DB6C-4CEF-8E4B-17C9C677CC3B}"/>
              </a:ext>
            </a:extLst>
          </p:cNvPr>
          <p:cNvSpPr>
            <a:spLocks noGrp="1"/>
          </p:cNvSpPr>
          <p:nvPr>
            <p:ph type="sldNum" sz="quarter" idx="12"/>
          </p:nvPr>
        </p:nvSpPr>
        <p:spPr/>
        <p:txBody>
          <a:bodyPr/>
          <a:lstStyle/>
          <a:p>
            <a:fld id="{473F3C16-7785-436C-A1AB-D013763C73AF}" type="slidenum">
              <a:rPr lang="en-US" altLang="es-AR" smtClean="0"/>
              <a:pPr/>
              <a:t>1</a:t>
            </a:fld>
            <a:endParaRPr lang="en-US" altLang="es-AR"/>
          </a:p>
        </p:txBody>
      </p:sp>
    </p:spTree>
    <p:extLst>
      <p:ext uri="{BB962C8B-B14F-4D97-AF65-F5344CB8AC3E}">
        <p14:creationId xmlns:p14="http://schemas.microsoft.com/office/powerpoint/2010/main" val="809914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415963" y="618789"/>
            <a:ext cx="10972800" cy="930312"/>
          </a:xfrm>
        </p:spPr>
        <p:txBody>
          <a:bodyPr/>
          <a:lstStyle/>
          <a:p>
            <a:r>
              <a:rPr lang="es-AR" sz="3600" b="1" dirty="0" err="1">
                <a:solidFill>
                  <a:schemeClr val="tx1"/>
                </a:solidFill>
                <a:latin typeface="Abadi" panose="020B0604020104020204" pitchFamily="34" charset="0"/>
                <a:ea typeface="+mn-ea"/>
                <a:cs typeface="+mn-cs"/>
              </a:rPr>
              <a:t>C.P.P.Federal</a:t>
            </a:r>
            <a:r>
              <a:rPr lang="es-AR" sz="3600" b="1" dirty="0">
                <a:solidFill>
                  <a:schemeClr val="tx1"/>
                </a:solidFill>
                <a:latin typeface="Abadi" panose="020B0604020104020204" pitchFamily="34" charset="0"/>
                <a:ea typeface="+mn-ea"/>
                <a:cs typeface="+mn-cs"/>
              </a:rPr>
              <a:t>. Art. 237. Ley 27482</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979407"/>
            <a:ext cx="10972800" cy="4592843"/>
          </a:xfrm>
        </p:spPr>
        <p:txBody>
          <a:bodyPr>
            <a:noAutofit/>
          </a:bodyPr>
          <a:lstStyle/>
          <a:p>
            <a:pPr algn="just"/>
            <a:r>
              <a:rPr lang="es-AR" b="1" dirty="0">
                <a:latin typeface="Abadi" panose="020B0604020104020204" pitchFamily="34" charset="0"/>
              </a:rPr>
              <a:t>TENDRÁN OBLIGACIÓN DE DENUNCIAR LOS DELITOS DE ACCIÓN PÚBLICA</a:t>
            </a:r>
            <a:r>
              <a:rPr lang="es-AR" dirty="0">
                <a:latin typeface="Abadi" panose="020B0604020104020204" pitchFamily="34" charset="0"/>
              </a:rPr>
              <a:t>:</a:t>
            </a:r>
            <a:br>
              <a:rPr lang="es-AR" dirty="0">
                <a:latin typeface="Abadi" panose="020B0604020104020204" pitchFamily="34" charset="0"/>
              </a:rPr>
            </a:br>
            <a:r>
              <a:rPr lang="es-AR" dirty="0">
                <a:latin typeface="Abadi" panose="020B0604020104020204" pitchFamily="34" charset="0"/>
              </a:rPr>
              <a:t/>
            </a:r>
            <a:br>
              <a:rPr lang="es-AR" dirty="0">
                <a:latin typeface="Abadi" panose="020B0604020104020204" pitchFamily="34" charset="0"/>
              </a:rPr>
            </a:br>
            <a:r>
              <a:rPr lang="es-AR" dirty="0">
                <a:latin typeface="Abadi" panose="020B0604020104020204" pitchFamily="34" charset="0"/>
              </a:rPr>
              <a:t>a. Los magistrados y demás funcionarios públicos que conozcan el hecho en ejercicio de sus funciones;</a:t>
            </a:r>
          </a:p>
          <a:p>
            <a:pPr algn="just"/>
            <a:r>
              <a:rPr lang="es-AR" dirty="0">
                <a:latin typeface="Abadi" panose="020B0604020104020204" pitchFamily="34" charset="0"/>
              </a:rPr>
              <a:t/>
            </a:r>
            <a:br>
              <a:rPr lang="es-AR" dirty="0">
                <a:latin typeface="Abadi" panose="020B0604020104020204" pitchFamily="34" charset="0"/>
              </a:rPr>
            </a:br>
            <a:r>
              <a:rPr lang="es-AR" dirty="0">
                <a:latin typeface="Abadi" panose="020B0604020104020204" pitchFamily="34" charset="0"/>
              </a:rPr>
              <a:t>b. Los médicos, farmacéuticos o enfermeros, siempre que conozcan el hecho en el ejercicio de su profesión u oficio, salvo que el caso se encuentre bajo el amparo del secreto profesional;</a:t>
            </a:r>
            <a:br>
              <a:rPr lang="es-AR" dirty="0">
                <a:latin typeface="Abadi" panose="020B0604020104020204" pitchFamily="34" charset="0"/>
              </a:rPr>
            </a:br>
            <a:r>
              <a:rPr lang="es-AR" dirty="0">
                <a:latin typeface="Abadi" panose="020B0604020104020204" pitchFamily="34" charset="0"/>
              </a:rPr>
              <a:t/>
            </a:r>
            <a:br>
              <a:rPr lang="es-AR" dirty="0">
                <a:latin typeface="Abadi" panose="020B0604020104020204" pitchFamily="34" charset="0"/>
              </a:rPr>
            </a:br>
            <a:r>
              <a:rPr lang="es-AR" dirty="0">
                <a:highlight>
                  <a:srgbClr val="FFFF00"/>
                </a:highlight>
                <a:latin typeface="Abadi" panose="020B0604020104020204" pitchFamily="34" charset="0"/>
              </a:rPr>
              <a:t>c</a:t>
            </a:r>
            <a:r>
              <a:rPr lang="es-AR" b="1" dirty="0">
                <a:highlight>
                  <a:srgbClr val="FFFF00"/>
                </a:highlight>
                <a:latin typeface="Abadi" panose="020B0604020104020204" pitchFamily="34" charset="0"/>
              </a:rPr>
              <a:t>. </a:t>
            </a:r>
            <a:r>
              <a:rPr lang="es-AR" b="1" u="sng" dirty="0">
                <a:highlight>
                  <a:srgbClr val="FFFF00"/>
                </a:highlight>
                <a:latin typeface="Abadi" panose="020B0604020104020204" pitchFamily="34" charset="0"/>
              </a:rPr>
              <a:t>Los escribanos y contadores en los casos de fraude, evasión impositiva, lavado de activos, trata y explotación de personas;</a:t>
            </a:r>
            <a:br>
              <a:rPr lang="es-AR" b="1" u="sng" dirty="0">
                <a:highlight>
                  <a:srgbClr val="FFFF00"/>
                </a:highlight>
                <a:latin typeface="Abadi" panose="020B0604020104020204" pitchFamily="34" charset="0"/>
              </a:rPr>
            </a:br>
            <a:r>
              <a:rPr lang="es-AR" sz="2000" u="sng" dirty="0">
                <a:highlight>
                  <a:srgbClr val="FFFF00"/>
                </a:highlight>
                <a:latin typeface="Abadi" panose="020B0604020104020204" pitchFamily="34" charset="0"/>
              </a:rPr>
              <a:t/>
            </a:r>
            <a:br>
              <a:rPr lang="es-AR" sz="2000" u="sng" dirty="0">
                <a:highlight>
                  <a:srgbClr val="FFFF00"/>
                </a:highlight>
                <a:latin typeface="Abadi" panose="020B0604020104020204" pitchFamily="34" charset="0"/>
              </a:rPr>
            </a:br>
            <a:endParaRPr lang="es-AR" sz="2000" u="sng" dirty="0">
              <a:highlight>
                <a:srgbClr val="FFFF00"/>
              </a:highlight>
              <a:latin typeface="Abadi" panose="020B0604020104020204" pitchFamily="34" charset="0"/>
            </a:endParaRPr>
          </a:p>
        </p:txBody>
      </p:sp>
      <p:sp>
        <p:nvSpPr>
          <p:cNvPr id="4" name="Marcador de pie de página 3">
            <a:extLst>
              <a:ext uri="{FF2B5EF4-FFF2-40B4-BE49-F238E27FC236}">
                <a16:creationId xmlns:a16="http://schemas.microsoft.com/office/drawing/2014/main" xmlns="" id="{4307F943-B641-47BB-B32B-B09BB58A0641}"/>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EBAEC72B-D5DC-4710-A551-4DBE8A8DE8F9}"/>
              </a:ext>
            </a:extLst>
          </p:cNvPr>
          <p:cNvSpPr>
            <a:spLocks noGrp="1"/>
          </p:cNvSpPr>
          <p:nvPr>
            <p:ph type="sldNum" sz="quarter" idx="12"/>
          </p:nvPr>
        </p:nvSpPr>
        <p:spPr/>
        <p:txBody>
          <a:bodyPr/>
          <a:lstStyle/>
          <a:p>
            <a:fld id="{052A6978-8E47-4B53-BAB4-680F4DD842B4}" type="slidenum">
              <a:rPr lang="en-US" altLang="es-AR" smtClean="0"/>
              <a:pPr/>
              <a:t>10</a:t>
            </a:fld>
            <a:endParaRPr lang="en-US" altLang="es-AR"/>
          </a:p>
        </p:txBody>
      </p:sp>
    </p:spTree>
    <p:extLst>
      <p:ext uri="{BB962C8B-B14F-4D97-AF65-F5344CB8AC3E}">
        <p14:creationId xmlns:p14="http://schemas.microsoft.com/office/powerpoint/2010/main" val="2511971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838200" y="365126"/>
            <a:ext cx="10515600" cy="1062842"/>
          </a:xfrm>
        </p:spPr>
        <p:txBody>
          <a:bodyPr/>
          <a:lstStyle/>
          <a:p>
            <a:r>
              <a:rPr lang="es-AR" sz="3600" b="1" dirty="0" err="1">
                <a:solidFill>
                  <a:schemeClr val="tx1"/>
                </a:solidFill>
                <a:latin typeface="Abadi" panose="020B0604020104020204" pitchFamily="34" charset="0"/>
                <a:ea typeface="+mn-ea"/>
                <a:cs typeface="+mn-cs"/>
              </a:rPr>
              <a:t>C.P.P</a:t>
            </a:r>
            <a:r>
              <a:rPr lang="es-AR" sz="3600" b="1" dirty="0">
                <a:solidFill>
                  <a:schemeClr val="tx1"/>
                </a:solidFill>
                <a:latin typeface="Abadi" panose="020B0604020104020204" pitchFamily="34" charset="0"/>
                <a:ea typeface="+mn-ea"/>
                <a:cs typeface="+mn-cs"/>
              </a:rPr>
              <a:t>. FEDERAL. Art. 237 Ley 27482</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427967"/>
            <a:ext cx="10972800" cy="5144283"/>
          </a:xfrm>
        </p:spPr>
        <p:txBody>
          <a:bodyPr>
            <a:noAutofit/>
          </a:bodyPr>
          <a:lstStyle/>
          <a:p>
            <a:pPr algn="just"/>
            <a:endParaRPr lang="es-AR" sz="2400" dirty="0">
              <a:latin typeface="Abadi" panose="020B0604020104020204" pitchFamily="34" charset="0"/>
            </a:endParaRPr>
          </a:p>
          <a:p>
            <a:pPr algn="just"/>
            <a:r>
              <a:rPr lang="es-AR" sz="2400" dirty="0">
                <a:latin typeface="Abadi" panose="020B0604020104020204" pitchFamily="34" charset="0"/>
              </a:rPr>
              <a:t>Tendrán obligación de denunciar los delitos de acción pública:</a:t>
            </a:r>
            <a:br>
              <a:rPr lang="es-AR" sz="2400" dirty="0">
                <a:latin typeface="Abadi" panose="020B0604020104020204" pitchFamily="34" charset="0"/>
              </a:rPr>
            </a:br>
            <a:r>
              <a:rPr lang="es-AR" sz="2400" dirty="0">
                <a:latin typeface="Abadi" panose="020B0604020104020204" pitchFamily="34" charset="0"/>
              </a:rPr>
              <a:t>………………………………….</a:t>
            </a:r>
          </a:p>
          <a:p>
            <a:pPr algn="just"/>
            <a:r>
              <a:rPr lang="es-AR" sz="2400" dirty="0">
                <a:latin typeface="Abadi" panose="020B0604020104020204" pitchFamily="34" charset="0"/>
              </a:rPr>
              <a:t>d. Las personas que por disposición de la ley, de la autoridad o por algún acto jurídico tengan a su cargo el manejo, la administración, el cuidado o control de bienes o intereses de una institución, entidad o persona, respecto de los delitos cometidos en perjuicio de ésta o de la masa o patrimonio puesto bajo su cargo o control, siempre que conozcan del hecho por el ejercicio de sus funciones.</a:t>
            </a:r>
            <a:br>
              <a:rPr lang="es-AR" sz="2400" dirty="0">
                <a:latin typeface="Abadi" panose="020B0604020104020204" pitchFamily="34" charset="0"/>
              </a:rPr>
            </a:br>
            <a:r>
              <a:rPr lang="es-AR" sz="2400" dirty="0">
                <a:latin typeface="Abadi" panose="020B0604020104020204" pitchFamily="34" charset="0"/>
              </a:rPr>
              <a:t/>
            </a:r>
            <a:br>
              <a:rPr lang="es-AR" sz="2400" dirty="0">
                <a:latin typeface="Abadi" panose="020B0604020104020204" pitchFamily="34" charset="0"/>
              </a:rPr>
            </a:br>
            <a:r>
              <a:rPr lang="es-AR" sz="2400" b="1" u="sng" dirty="0">
                <a:highlight>
                  <a:srgbClr val="FFFF00"/>
                </a:highlight>
                <a:latin typeface="Abadi" panose="020B0604020104020204" pitchFamily="34" charset="0"/>
              </a:rPr>
              <a:t>En todos estos casos la denuncia no será obligatoria si razonablemente pudiera acarrear la persecución penal propia, la del cónyuge, conviviente o pariente dentro del cuarto grado de consanguinidad o segundo de afinidad, o cuando los hechos hubiesen sido conocidos bajo secreto profesional</a:t>
            </a:r>
            <a:r>
              <a:rPr lang="es-AR" sz="2400" dirty="0">
                <a:highlight>
                  <a:srgbClr val="FFFF00"/>
                </a:highlight>
                <a:latin typeface="Abadi" panose="020B0604020104020204" pitchFamily="34" charset="0"/>
              </a:rPr>
              <a:t>.</a:t>
            </a:r>
            <a:br>
              <a:rPr lang="es-AR" sz="2400" dirty="0">
                <a:highlight>
                  <a:srgbClr val="FFFF00"/>
                </a:highlight>
                <a:latin typeface="Abadi" panose="020B0604020104020204" pitchFamily="34" charset="0"/>
              </a:rPr>
            </a:br>
            <a:r>
              <a:rPr lang="es-AR" sz="2000" dirty="0">
                <a:highlight>
                  <a:srgbClr val="FFFF00"/>
                </a:highlight>
                <a:latin typeface="Abadi" panose="020B0604020104020204" pitchFamily="34" charset="0"/>
              </a:rPr>
              <a:t/>
            </a:r>
            <a:br>
              <a:rPr lang="es-AR" sz="2000" dirty="0">
                <a:highlight>
                  <a:srgbClr val="FFFF00"/>
                </a:highlight>
                <a:latin typeface="Abadi" panose="020B0604020104020204" pitchFamily="34" charset="0"/>
              </a:rPr>
            </a:br>
            <a:endParaRPr lang="es-AR" sz="2000" dirty="0">
              <a:highlight>
                <a:srgbClr val="FFFF00"/>
              </a:highlight>
              <a:latin typeface="Abadi" panose="020B0604020104020204" pitchFamily="34" charset="0"/>
            </a:endParaRPr>
          </a:p>
        </p:txBody>
      </p:sp>
      <p:sp>
        <p:nvSpPr>
          <p:cNvPr id="4" name="Marcador de pie de página 3">
            <a:extLst>
              <a:ext uri="{FF2B5EF4-FFF2-40B4-BE49-F238E27FC236}">
                <a16:creationId xmlns:a16="http://schemas.microsoft.com/office/drawing/2014/main" xmlns="" id="{61A1D63F-CFD3-4AB9-AB09-0418A75D9D48}"/>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1D5D897F-96F5-4435-9EAA-026ED6E45019}"/>
              </a:ext>
            </a:extLst>
          </p:cNvPr>
          <p:cNvSpPr>
            <a:spLocks noGrp="1"/>
          </p:cNvSpPr>
          <p:nvPr>
            <p:ph type="sldNum" sz="quarter" idx="12"/>
          </p:nvPr>
        </p:nvSpPr>
        <p:spPr/>
        <p:txBody>
          <a:bodyPr/>
          <a:lstStyle/>
          <a:p>
            <a:fld id="{052A6978-8E47-4B53-BAB4-680F4DD842B4}" type="slidenum">
              <a:rPr lang="en-US" altLang="es-AR" smtClean="0"/>
              <a:pPr/>
              <a:t>11</a:t>
            </a:fld>
            <a:endParaRPr lang="en-US" altLang="es-AR"/>
          </a:p>
        </p:txBody>
      </p:sp>
    </p:spTree>
    <p:extLst>
      <p:ext uri="{BB962C8B-B14F-4D97-AF65-F5344CB8AC3E}">
        <p14:creationId xmlns:p14="http://schemas.microsoft.com/office/powerpoint/2010/main" val="3307441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944587" y="685049"/>
            <a:ext cx="10058400" cy="907083"/>
          </a:xfrm>
        </p:spPr>
        <p:txBody>
          <a:bodyPr/>
          <a:lstStyle/>
          <a:p>
            <a:r>
              <a:rPr lang="es-AR" sz="3600" b="1" dirty="0" err="1">
                <a:solidFill>
                  <a:schemeClr val="tx1"/>
                </a:solidFill>
                <a:latin typeface="Abadi" panose="020B0604020104020204" pitchFamily="34" charset="0"/>
                <a:ea typeface="+mn-ea"/>
                <a:cs typeface="+mn-cs"/>
              </a:rPr>
              <a:t>C.P.P</a:t>
            </a:r>
            <a:r>
              <a:rPr lang="es-AR" sz="3600" b="1" dirty="0">
                <a:solidFill>
                  <a:schemeClr val="tx1"/>
                </a:solidFill>
                <a:latin typeface="Abadi" panose="020B0604020104020204" pitchFamily="34" charset="0"/>
                <a:ea typeface="+mn-ea"/>
                <a:cs typeface="+mn-cs"/>
              </a:rPr>
              <a:t>. FEDERAL. Art. 237. Ley 27482 </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2294392"/>
            <a:ext cx="10972800" cy="4277857"/>
          </a:xfrm>
        </p:spPr>
        <p:txBody>
          <a:bodyPr>
            <a:normAutofit/>
          </a:bodyPr>
          <a:lstStyle/>
          <a:p>
            <a:pPr algn="just"/>
            <a:r>
              <a:rPr lang="es-AR" b="1" dirty="0">
                <a:latin typeface="Abadi" panose="020B0604020104020204" pitchFamily="34" charset="0"/>
              </a:rPr>
              <a:t>Reserva el derecho a NO </a:t>
            </a:r>
            <a:r>
              <a:rPr lang="es-AR" b="1" dirty="0" err="1">
                <a:latin typeface="Abadi" panose="020B0604020104020204" pitchFamily="34" charset="0"/>
              </a:rPr>
              <a:t>autoincriminarse</a:t>
            </a:r>
            <a:r>
              <a:rPr lang="es-AR" b="1" dirty="0">
                <a:latin typeface="Abadi" panose="020B0604020104020204" pitchFamily="34" charset="0"/>
              </a:rPr>
              <a:t> o a la persecución penal propia.</a:t>
            </a:r>
          </a:p>
          <a:p>
            <a:pPr algn="just"/>
            <a:r>
              <a:rPr lang="es-AR" b="1" dirty="0">
                <a:latin typeface="Abadi" panose="020B0604020104020204" pitchFamily="34" charset="0"/>
              </a:rPr>
              <a:t>Reserva el derecho a NO denunciar cuando se trate del cónyuge, conviviente o pariente dentro del cuarto grado de consanguinidad o segundo de afinidad.</a:t>
            </a:r>
          </a:p>
          <a:p>
            <a:pPr algn="just"/>
            <a:r>
              <a:rPr lang="es-AR" b="1" dirty="0">
                <a:latin typeface="Abadi" panose="020B0604020104020204" pitchFamily="34" charset="0"/>
              </a:rPr>
              <a:t>Reserva el derecho a NO denunciar cuando los hechos hubiesen sido conocidos bajo </a:t>
            </a:r>
            <a:r>
              <a:rPr lang="es-AR" b="1" u="sng" dirty="0">
                <a:latin typeface="Abadi" panose="020B0604020104020204" pitchFamily="34" charset="0"/>
              </a:rPr>
              <a:t>SECRETO PROFESIONAL</a:t>
            </a:r>
            <a:r>
              <a:rPr lang="es-AR" b="1" dirty="0">
                <a:latin typeface="Abadi" panose="020B0604020104020204" pitchFamily="34" charset="0"/>
              </a:rPr>
              <a:t>.</a:t>
            </a:r>
          </a:p>
          <a:p>
            <a:pPr algn="just"/>
            <a:r>
              <a:rPr lang="es-AR" b="1" dirty="0">
                <a:latin typeface="Abadi" panose="020B0604020104020204" pitchFamily="34" charset="0"/>
              </a:rPr>
              <a:t>Obliga a denunciar hechos conocidos en la vida privada, familiar o amistosa.</a:t>
            </a:r>
          </a:p>
          <a:p>
            <a:endParaRPr lang="es-AR" dirty="0"/>
          </a:p>
          <a:p>
            <a:endParaRPr lang="es-AR" dirty="0"/>
          </a:p>
        </p:txBody>
      </p:sp>
      <p:sp>
        <p:nvSpPr>
          <p:cNvPr id="4" name="Marcador de pie de página 3">
            <a:extLst>
              <a:ext uri="{FF2B5EF4-FFF2-40B4-BE49-F238E27FC236}">
                <a16:creationId xmlns:a16="http://schemas.microsoft.com/office/drawing/2014/main" xmlns="" id="{3E1A8B79-66F4-4953-957A-FB0989EBD95A}"/>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E05F4F78-AE1B-45C8-91DD-72ABC8A2B199}"/>
              </a:ext>
            </a:extLst>
          </p:cNvPr>
          <p:cNvSpPr>
            <a:spLocks noGrp="1"/>
          </p:cNvSpPr>
          <p:nvPr>
            <p:ph type="sldNum" sz="quarter" idx="12"/>
          </p:nvPr>
        </p:nvSpPr>
        <p:spPr/>
        <p:txBody>
          <a:bodyPr/>
          <a:lstStyle/>
          <a:p>
            <a:fld id="{052A6978-8E47-4B53-BAB4-680F4DD842B4}" type="slidenum">
              <a:rPr lang="en-US" altLang="es-AR" smtClean="0"/>
              <a:pPr/>
              <a:t>12</a:t>
            </a:fld>
            <a:endParaRPr lang="en-US" altLang="es-AR"/>
          </a:p>
        </p:txBody>
      </p:sp>
    </p:spTree>
    <p:extLst>
      <p:ext uri="{BB962C8B-B14F-4D97-AF65-F5344CB8AC3E}">
        <p14:creationId xmlns:p14="http://schemas.microsoft.com/office/powerpoint/2010/main" val="3948053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944587" y="685049"/>
            <a:ext cx="10058400" cy="1609344"/>
          </a:xfrm>
        </p:spPr>
        <p:txBody>
          <a:bodyPr/>
          <a:lstStyle/>
          <a:p>
            <a:r>
              <a:rPr lang="es-AR" sz="3600" b="1" dirty="0">
                <a:solidFill>
                  <a:schemeClr val="tx1"/>
                </a:solidFill>
                <a:latin typeface="Abadi" panose="020B0604020104020204" pitchFamily="34" charset="0"/>
                <a:ea typeface="+mn-ea"/>
                <a:cs typeface="+mn-cs"/>
              </a:rPr>
              <a:t>C. P. P. FEDERAL.  </a:t>
            </a:r>
            <a:r>
              <a:rPr lang="es-AR" sz="3600" b="1" dirty="0" err="1">
                <a:solidFill>
                  <a:schemeClr val="tx1"/>
                </a:solidFill>
                <a:latin typeface="Abadi" panose="020B0604020104020204" pitchFamily="34" charset="0"/>
                <a:ea typeface="+mn-ea"/>
                <a:cs typeface="+mn-cs"/>
              </a:rPr>
              <a:t>ACTUACION</a:t>
            </a:r>
            <a:r>
              <a:rPr lang="es-AR" sz="3600" b="1" dirty="0">
                <a:solidFill>
                  <a:schemeClr val="tx1"/>
                </a:solidFill>
                <a:latin typeface="Abadi" panose="020B0604020104020204" pitchFamily="34" charset="0"/>
                <a:ea typeface="+mn-ea"/>
                <a:cs typeface="+mn-cs"/>
              </a:rPr>
              <a:t> DE LAS ENTIDADES PROFESIONALES</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2294392"/>
            <a:ext cx="10972800" cy="4277857"/>
          </a:xfrm>
        </p:spPr>
        <p:txBody>
          <a:bodyPr>
            <a:normAutofit fontScale="92500" lnSpcReduction="20000"/>
          </a:bodyPr>
          <a:lstStyle/>
          <a:p>
            <a:pPr marL="0" indent="0">
              <a:buNone/>
            </a:pPr>
            <a:endParaRPr lang="es-AR" dirty="0"/>
          </a:p>
          <a:p>
            <a:pPr algn="just"/>
            <a:r>
              <a:rPr lang="es-AR" b="1" dirty="0"/>
              <a:t>La FACPCE interpuso una Acción Declarativa de Certeza ante la justicia (el 07/07/15), peticionando la declaración de inconstitucionalidad del art. 204 – inc. c), actual articulo 237.</a:t>
            </a:r>
          </a:p>
          <a:p>
            <a:pPr algn="just"/>
            <a:r>
              <a:rPr lang="es-AR" b="1" dirty="0"/>
              <a:t>La misma quedó en suspenso en virtud de lo dispuesto por </a:t>
            </a:r>
            <a:r>
              <a:rPr lang="es-AR" b="1" dirty="0" err="1"/>
              <a:t>Dto</a:t>
            </a:r>
            <a:r>
              <a:rPr lang="es-AR" b="1" dirty="0"/>
              <a:t> 257/2015, que estableció que el </a:t>
            </a:r>
            <a:r>
              <a:rPr lang="es-AR" b="1" dirty="0" err="1"/>
              <a:t>CPPF</a:t>
            </a:r>
            <a:r>
              <a:rPr lang="es-AR" b="1" dirty="0"/>
              <a:t> entraba en vigencia de conformidad con el cronograma de implementación progresiva que establezca la Comisión Bicameral del Congreso Nacional. Dicha Comisión aún no se ha expedido.</a:t>
            </a:r>
          </a:p>
          <a:p>
            <a:pPr algn="just"/>
            <a:r>
              <a:rPr lang="es-AR" b="1" dirty="0"/>
              <a:t>En la actualidad las nuevas autoridades están en conversaciones con los presidentes de los Consejos de Salta y Jujuy</a:t>
            </a:r>
          </a:p>
          <a:p>
            <a:pPr algn="just"/>
            <a:r>
              <a:rPr lang="es-AR" b="1" dirty="0" err="1"/>
              <a:t>CPCECABA</a:t>
            </a:r>
            <a:r>
              <a:rPr lang="es-AR" b="1" dirty="0"/>
              <a:t> nota del 2/12/2014 reclamó ante la Presidente de la Comisión de Legislación Penal del Congreso de la Nación la suspensión del texto citado. </a:t>
            </a:r>
          </a:p>
          <a:p>
            <a:endParaRPr lang="es-AR" dirty="0"/>
          </a:p>
        </p:txBody>
      </p:sp>
      <p:sp>
        <p:nvSpPr>
          <p:cNvPr id="4" name="Marcador de pie de página 3">
            <a:extLst>
              <a:ext uri="{FF2B5EF4-FFF2-40B4-BE49-F238E27FC236}">
                <a16:creationId xmlns:a16="http://schemas.microsoft.com/office/drawing/2014/main" xmlns="" id="{650FE1C6-05BA-45AF-AA7A-168767E1A73E}"/>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9018971B-F6FB-403E-B4C5-9B1DD3E50C8E}"/>
              </a:ext>
            </a:extLst>
          </p:cNvPr>
          <p:cNvSpPr>
            <a:spLocks noGrp="1"/>
          </p:cNvSpPr>
          <p:nvPr>
            <p:ph type="sldNum" sz="quarter" idx="12"/>
          </p:nvPr>
        </p:nvSpPr>
        <p:spPr/>
        <p:txBody>
          <a:bodyPr/>
          <a:lstStyle/>
          <a:p>
            <a:fld id="{052A6978-8E47-4B53-BAB4-680F4DD842B4}" type="slidenum">
              <a:rPr lang="en-US" altLang="es-AR" smtClean="0"/>
              <a:pPr/>
              <a:t>13</a:t>
            </a:fld>
            <a:endParaRPr lang="en-US" altLang="es-AR"/>
          </a:p>
        </p:txBody>
      </p:sp>
    </p:spTree>
    <p:extLst>
      <p:ext uri="{BB962C8B-B14F-4D97-AF65-F5344CB8AC3E}">
        <p14:creationId xmlns:p14="http://schemas.microsoft.com/office/powerpoint/2010/main" val="3015314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944587" y="685049"/>
            <a:ext cx="10058400" cy="555028"/>
          </a:xfrm>
        </p:spPr>
        <p:txBody>
          <a:bodyPr/>
          <a:lstStyle/>
          <a:p>
            <a:r>
              <a:rPr lang="es-AR" sz="3600" b="1" dirty="0">
                <a:solidFill>
                  <a:schemeClr val="tx1"/>
                </a:solidFill>
                <a:latin typeface="Abadi" panose="020B0604020104020204" pitchFamily="34" charset="0"/>
                <a:ea typeface="+mn-ea"/>
                <a:cs typeface="+mn-cs"/>
              </a:rPr>
              <a:t>EL ASESOR CONTADOR A NIVEL MUNDIAL </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766170"/>
            <a:ext cx="10972800" cy="4806079"/>
          </a:xfrm>
        </p:spPr>
        <p:txBody>
          <a:bodyPr>
            <a:normAutofit/>
          </a:bodyPr>
          <a:lstStyle/>
          <a:p>
            <a:pPr marL="0" indent="0">
              <a:buNone/>
            </a:pPr>
            <a:r>
              <a:rPr lang="es-AR" b="1" dirty="0"/>
              <a:t>OCDE Y </a:t>
            </a:r>
            <a:r>
              <a:rPr lang="es-AR" b="1" dirty="0" err="1"/>
              <a:t>G20</a:t>
            </a:r>
            <a:r>
              <a:rPr lang="es-AR" b="1" dirty="0"/>
              <a:t>: </a:t>
            </a:r>
            <a:r>
              <a:rPr lang="es-AR" b="1" dirty="0" err="1"/>
              <a:t>BEPS</a:t>
            </a:r>
            <a:r>
              <a:rPr lang="es-AR" b="1" dirty="0"/>
              <a:t> ACCIÓN 12: EXIGIR A LOS CONTRIBUYENTES QUE REVELEN SUS MECANISMOS DE PLANIFICACIÓN FISCAL AGRESIVA</a:t>
            </a:r>
          </a:p>
          <a:p>
            <a:pPr algn="just"/>
            <a:r>
              <a:rPr lang="es-AR" b="1" dirty="0"/>
              <a:t>El objetivo de estas iniciativas es exigir o incentivar a los contribuyentes y a sus asesores para que ofrezcan a las autoridades fiscales información pertinente sobre el cumplimiento del contribuyente que sea más detallada y más oportuna que la información registrada en una declaración de impuestos.</a:t>
            </a:r>
          </a:p>
          <a:p>
            <a:pPr algn="just"/>
            <a:r>
              <a:rPr lang="es-AR" b="1" dirty="0"/>
              <a:t>Las normas de declaración obligatoria pueden exigir la declaración a los contribuyentes (los usuarios) y/o los planificadores (promotores o asesores) de las potenciales estructuras de elusión.</a:t>
            </a:r>
          </a:p>
        </p:txBody>
      </p:sp>
      <p:sp>
        <p:nvSpPr>
          <p:cNvPr id="4" name="Marcador de pie de página 3">
            <a:extLst>
              <a:ext uri="{FF2B5EF4-FFF2-40B4-BE49-F238E27FC236}">
                <a16:creationId xmlns:a16="http://schemas.microsoft.com/office/drawing/2014/main" xmlns="" id="{6887A3A8-E464-4522-BB4D-F06705A04023}"/>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95D606AE-6FA6-4575-A90B-EFAB0380CCEB}"/>
              </a:ext>
            </a:extLst>
          </p:cNvPr>
          <p:cNvSpPr>
            <a:spLocks noGrp="1"/>
          </p:cNvSpPr>
          <p:nvPr>
            <p:ph type="sldNum" sz="quarter" idx="12"/>
          </p:nvPr>
        </p:nvSpPr>
        <p:spPr/>
        <p:txBody>
          <a:bodyPr/>
          <a:lstStyle/>
          <a:p>
            <a:fld id="{052A6978-8E47-4B53-BAB4-680F4DD842B4}" type="slidenum">
              <a:rPr lang="en-US" altLang="es-AR" smtClean="0"/>
              <a:pPr/>
              <a:t>14</a:t>
            </a:fld>
            <a:endParaRPr lang="en-US" altLang="es-AR"/>
          </a:p>
        </p:txBody>
      </p:sp>
    </p:spTree>
    <p:extLst>
      <p:ext uri="{BB962C8B-B14F-4D97-AF65-F5344CB8AC3E}">
        <p14:creationId xmlns:p14="http://schemas.microsoft.com/office/powerpoint/2010/main" val="1336890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944587" y="685049"/>
            <a:ext cx="10058400" cy="555028"/>
          </a:xfrm>
        </p:spPr>
        <p:txBody>
          <a:bodyPr/>
          <a:lstStyle/>
          <a:p>
            <a:r>
              <a:rPr lang="es-AR" sz="3600" b="1" dirty="0">
                <a:solidFill>
                  <a:schemeClr val="tx1"/>
                </a:solidFill>
                <a:latin typeface="Abadi" panose="020B0604020104020204" pitchFamily="34" charset="0"/>
                <a:ea typeface="+mn-ea"/>
                <a:cs typeface="+mn-cs"/>
              </a:rPr>
              <a:t>CONCLUSIONES</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240078"/>
            <a:ext cx="10972800" cy="5116273"/>
          </a:xfrm>
        </p:spPr>
        <p:txBody>
          <a:bodyPr>
            <a:normAutofit/>
          </a:bodyPr>
          <a:lstStyle/>
          <a:p>
            <a:pPr marL="0" indent="0">
              <a:buNone/>
            </a:pPr>
            <a:endParaRPr lang="es-AR" dirty="0"/>
          </a:p>
          <a:p>
            <a:pPr algn="just"/>
            <a:r>
              <a:rPr lang="es-AR" sz="3600" b="1" dirty="0"/>
              <a:t>1) CONCIENTIZACIÓN A LA MATRICULA DE LA LEGISLACIÓN VIGENTE.</a:t>
            </a:r>
          </a:p>
          <a:p>
            <a:pPr algn="just"/>
            <a:r>
              <a:rPr lang="es-AR" sz="3600" b="1" dirty="0"/>
              <a:t>2) CAPACITACIÓN MULTIDISCIPLINARIA.</a:t>
            </a:r>
          </a:p>
          <a:p>
            <a:pPr algn="just"/>
            <a:r>
              <a:rPr lang="es-AR" sz="3600" b="1" dirty="0"/>
              <a:t>3)VIGENCIA DEL SECRETO PROFESIONAL (art 156 CP). Plenario “Natividad </a:t>
            </a:r>
            <a:r>
              <a:rPr lang="es-AR" sz="3600" b="1" dirty="0" err="1"/>
              <a:t>Frias</a:t>
            </a:r>
            <a:r>
              <a:rPr lang="es-AR" sz="3600" b="1" dirty="0"/>
              <a:t>” 1966.  </a:t>
            </a:r>
            <a:r>
              <a:rPr lang="es-AR" sz="3600" b="1" dirty="0" err="1"/>
              <a:t>CNCyC</a:t>
            </a:r>
            <a:r>
              <a:rPr lang="es-AR" sz="3600" b="1"/>
              <a:t>.</a:t>
            </a:r>
            <a:endParaRPr lang="es-AR" sz="3600" b="1" dirty="0"/>
          </a:p>
          <a:p>
            <a:pPr algn="just"/>
            <a:r>
              <a:rPr lang="es-AR" sz="3600" b="1" dirty="0"/>
              <a:t>4) ELABORACIÓN DE PROYECTOS PARA ENTREGAR  A LEGISLADORES y JUZGADORES.</a:t>
            </a:r>
          </a:p>
          <a:p>
            <a:pPr algn="just"/>
            <a:endParaRPr lang="es-AR" sz="3600" b="1" dirty="0"/>
          </a:p>
          <a:p>
            <a:endParaRPr lang="es-AR" b="1" dirty="0"/>
          </a:p>
          <a:p>
            <a:endParaRPr lang="es-AR" dirty="0"/>
          </a:p>
        </p:txBody>
      </p:sp>
      <p:sp>
        <p:nvSpPr>
          <p:cNvPr id="4" name="Marcador de pie de página 3">
            <a:extLst>
              <a:ext uri="{FF2B5EF4-FFF2-40B4-BE49-F238E27FC236}">
                <a16:creationId xmlns:a16="http://schemas.microsoft.com/office/drawing/2014/main" xmlns="" id="{6E61E255-0AD9-47D7-8EB7-71DF865560FD}"/>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DC7042D5-6788-4997-9C22-25C73A4A125C}"/>
              </a:ext>
            </a:extLst>
          </p:cNvPr>
          <p:cNvSpPr>
            <a:spLocks noGrp="1"/>
          </p:cNvSpPr>
          <p:nvPr>
            <p:ph type="sldNum" sz="quarter" idx="12"/>
          </p:nvPr>
        </p:nvSpPr>
        <p:spPr/>
        <p:txBody>
          <a:bodyPr/>
          <a:lstStyle/>
          <a:p>
            <a:fld id="{052A6978-8E47-4B53-BAB4-680F4DD842B4}" type="slidenum">
              <a:rPr lang="en-US" altLang="es-AR" smtClean="0"/>
              <a:pPr/>
              <a:t>15</a:t>
            </a:fld>
            <a:endParaRPr lang="en-US" altLang="es-AR"/>
          </a:p>
        </p:txBody>
      </p:sp>
    </p:spTree>
    <p:extLst>
      <p:ext uri="{BB962C8B-B14F-4D97-AF65-F5344CB8AC3E}">
        <p14:creationId xmlns:p14="http://schemas.microsoft.com/office/powerpoint/2010/main" val="894233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xmlns="" id="{15668DEE-A697-41EE-9CB4-6686A8D81D3F}"/>
              </a:ext>
            </a:extLst>
          </p:cNvPr>
          <p:cNvSpPr>
            <a:spLocks noGrp="1"/>
          </p:cNvSpPr>
          <p:nvPr>
            <p:ph type="title"/>
          </p:nvPr>
        </p:nvSpPr>
        <p:spPr>
          <a:xfrm>
            <a:off x="609600" y="704088"/>
            <a:ext cx="11074400" cy="2577731"/>
          </a:xfrm>
        </p:spPr>
        <p:txBody>
          <a:bodyPr>
            <a:normAutofit/>
          </a:bodyPr>
          <a:lstStyle/>
          <a:p>
            <a:pPr algn="ctr"/>
            <a:r>
              <a:rPr lang="es-AR" sz="8800" b="1" dirty="0">
                <a:solidFill>
                  <a:srgbClr val="FF0000"/>
                </a:solidFill>
              </a:rPr>
              <a:t>MUCHAS GRACIAS !!!</a:t>
            </a:r>
          </a:p>
        </p:txBody>
      </p:sp>
      <p:sp>
        <p:nvSpPr>
          <p:cNvPr id="4" name="Marcador de número de diapositiva 3">
            <a:extLst>
              <a:ext uri="{FF2B5EF4-FFF2-40B4-BE49-F238E27FC236}">
                <a16:creationId xmlns:a16="http://schemas.microsoft.com/office/drawing/2014/main" xmlns="" id="{1F4A2391-4292-4EC7-B486-98613008AA8A}"/>
              </a:ext>
            </a:extLst>
          </p:cNvPr>
          <p:cNvSpPr>
            <a:spLocks noGrp="1"/>
          </p:cNvSpPr>
          <p:nvPr>
            <p:ph type="sldNum" sz="quarter" idx="12"/>
          </p:nvPr>
        </p:nvSpPr>
        <p:spPr/>
        <p:txBody>
          <a:bodyPr/>
          <a:lstStyle/>
          <a:p>
            <a:fld id="{4D28171F-3E00-4154-B3D9-BC066001D05D}" type="slidenum">
              <a:rPr lang="en-US" altLang="es-AR" smtClean="0"/>
              <a:pPr/>
              <a:t>16</a:t>
            </a:fld>
            <a:endParaRPr lang="en-US" altLang="es-AR"/>
          </a:p>
        </p:txBody>
      </p:sp>
      <p:sp>
        <p:nvSpPr>
          <p:cNvPr id="2" name="Marcador de pie de página 1">
            <a:extLst>
              <a:ext uri="{FF2B5EF4-FFF2-40B4-BE49-F238E27FC236}">
                <a16:creationId xmlns:a16="http://schemas.microsoft.com/office/drawing/2014/main" xmlns="" id="{AA20F088-ACDE-46ED-A1CC-E3424557D522}"/>
              </a:ext>
            </a:extLst>
          </p:cNvPr>
          <p:cNvSpPr>
            <a:spLocks noGrp="1"/>
          </p:cNvSpPr>
          <p:nvPr>
            <p:ph type="ftr" sz="quarter" idx="11"/>
          </p:nvPr>
        </p:nvSpPr>
        <p:spPr/>
        <p:txBody>
          <a:bodyPr/>
          <a:lstStyle/>
          <a:p>
            <a:pPr>
              <a:defRPr/>
            </a:pPr>
            <a:r>
              <a:rPr lang="es-AR"/>
              <a:t>Material propiedad de Teresa Gómez</a:t>
            </a:r>
            <a:endParaRPr lang="en-US"/>
          </a:p>
        </p:txBody>
      </p:sp>
    </p:spTree>
    <p:extLst>
      <p:ext uri="{BB962C8B-B14F-4D97-AF65-F5344CB8AC3E}">
        <p14:creationId xmlns:p14="http://schemas.microsoft.com/office/powerpoint/2010/main" val="24402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FF98124-E41F-4575-87B4-E30CC5E3CE63}"/>
              </a:ext>
            </a:extLst>
          </p:cNvPr>
          <p:cNvSpPr>
            <a:spLocks noGrp="1"/>
          </p:cNvSpPr>
          <p:nvPr>
            <p:ph type="title"/>
          </p:nvPr>
        </p:nvSpPr>
        <p:spPr>
          <a:xfrm>
            <a:off x="1139869" y="624110"/>
            <a:ext cx="10364744" cy="876078"/>
          </a:xfrm>
        </p:spPr>
        <p:txBody>
          <a:bodyPr>
            <a:normAutofit/>
          </a:bodyPr>
          <a:lstStyle/>
          <a:p>
            <a:r>
              <a:rPr lang="es-AR" sz="4000" b="1" dirty="0">
                <a:solidFill>
                  <a:schemeClr val="tx1"/>
                </a:solidFill>
                <a:latin typeface="Abadi" panose="020B0604020104020204" pitchFamily="34" charset="0"/>
                <a:ea typeface="+mn-ea"/>
                <a:cs typeface="+mn-cs"/>
              </a:rPr>
              <a:t>HABRÁ  SIDO  EL  ORIGEN???</a:t>
            </a:r>
          </a:p>
        </p:txBody>
      </p:sp>
      <p:sp>
        <p:nvSpPr>
          <p:cNvPr id="3" name="Marcador de contenido 2">
            <a:extLst>
              <a:ext uri="{FF2B5EF4-FFF2-40B4-BE49-F238E27FC236}">
                <a16:creationId xmlns:a16="http://schemas.microsoft.com/office/drawing/2014/main" xmlns="" id="{60B219AE-372F-49F7-8833-359488169EDC}"/>
              </a:ext>
            </a:extLst>
          </p:cNvPr>
          <p:cNvSpPr>
            <a:spLocks noGrp="1"/>
          </p:cNvSpPr>
          <p:nvPr>
            <p:ph idx="1"/>
          </p:nvPr>
        </p:nvSpPr>
        <p:spPr>
          <a:xfrm>
            <a:off x="523982" y="1728787"/>
            <a:ext cx="10980630" cy="4757737"/>
          </a:xfrm>
        </p:spPr>
        <p:txBody>
          <a:bodyPr>
            <a:normAutofit/>
          </a:bodyPr>
          <a:lstStyle/>
          <a:p>
            <a:pPr algn="just"/>
            <a:r>
              <a:rPr lang="es-AR" sz="2800" b="1" dirty="0">
                <a:latin typeface="Abadi" panose="020B0604020104020204" pitchFamily="34" charset="0"/>
              </a:rPr>
              <a:t>Corría el año 1998 cuando Carlos </a:t>
            </a:r>
            <a:r>
              <a:rPr lang="es-AR" sz="2800" b="1" dirty="0" err="1">
                <a:latin typeface="Abadi" panose="020B0604020104020204" pitchFamily="34" charset="0"/>
              </a:rPr>
              <a:t>Silvani</a:t>
            </a:r>
            <a:r>
              <a:rPr lang="es-AR" sz="2800" b="1" dirty="0">
                <a:latin typeface="Abadi" panose="020B0604020104020204" pitchFamily="34" charset="0"/>
              </a:rPr>
              <a:t> (ex </a:t>
            </a:r>
            <a:r>
              <a:rPr lang="es-AR" sz="2800" b="1" dirty="0" err="1">
                <a:latin typeface="Abadi" panose="020B0604020104020204" pitchFamily="34" charset="0"/>
              </a:rPr>
              <a:t>DGI</a:t>
            </a:r>
            <a:r>
              <a:rPr lang="es-AR" sz="2800" b="1" dirty="0">
                <a:latin typeface="Abadi" panose="020B0604020104020204" pitchFamily="34" charset="0"/>
              </a:rPr>
              <a:t> y ex AFIP), “sentenció” que: “</a:t>
            </a:r>
            <a:r>
              <a:rPr lang="es-AR" sz="2800" b="1" i="1" dirty="0">
                <a:latin typeface="Abadi" panose="020B0604020104020204" pitchFamily="34" charset="0"/>
              </a:rPr>
              <a:t>Detrás de cada gran evasor hay un contador”</a:t>
            </a:r>
            <a:r>
              <a:rPr lang="es-AR" sz="2800" b="1" dirty="0">
                <a:latin typeface="Abadi" panose="020B0604020104020204" pitchFamily="34" charset="0"/>
              </a:rPr>
              <a:t> . No sabemos si el funcionario intentaba parafrasear a Honorato de Balzac en su célebre frase “Detrás de toda gran fortuna hay un crimen...” pero no queda duda alguna que, haya tenido la intención que haya tenido, arrojó una mácula sobre nuestra matricula que, lamentablemente, el legislador implementó. </a:t>
            </a:r>
          </a:p>
          <a:p>
            <a:pPr algn="just"/>
            <a:r>
              <a:rPr lang="es-AR" dirty="0">
                <a:latin typeface="Abadi" panose="020B0604020104020204" pitchFamily="34" charset="0"/>
              </a:rPr>
              <a:t>Diario Página 12 - Sección Economía, 15/8/1998</a:t>
            </a:r>
            <a:endParaRPr lang="es-AR" sz="2800" b="1" dirty="0">
              <a:latin typeface="Abadi" panose="020B0604020104020204" pitchFamily="34" charset="0"/>
            </a:endParaRPr>
          </a:p>
        </p:txBody>
      </p:sp>
      <p:sp>
        <p:nvSpPr>
          <p:cNvPr id="4" name="Marcador de pie de página 3">
            <a:extLst>
              <a:ext uri="{FF2B5EF4-FFF2-40B4-BE49-F238E27FC236}">
                <a16:creationId xmlns:a16="http://schemas.microsoft.com/office/drawing/2014/main" xmlns="" id="{A65BAAAA-CE8C-467D-94E5-F55D3FFB7551}"/>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08567136-BE08-4945-8841-99F9CA610622}"/>
              </a:ext>
            </a:extLst>
          </p:cNvPr>
          <p:cNvSpPr>
            <a:spLocks noGrp="1"/>
          </p:cNvSpPr>
          <p:nvPr>
            <p:ph type="sldNum" sz="quarter" idx="12"/>
          </p:nvPr>
        </p:nvSpPr>
        <p:spPr/>
        <p:txBody>
          <a:bodyPr/>
          <a:lstStyle/>
          <a:p>
            <a:fld id="{052A6978-8E47-4B53-BAB4-680F4DD842B4}" type="slidenum">
              <a:rPr lang="en-US" altLang="es-AR" smtClean="0"/>
              <a:pPr/>
              <a:t>2</a:t>
            </a:fld>
            <a:endParaRPr lang="en-US" altLang="es-AR"/>
          </a:p>
        </p:txBody>
      </p:sp>
    </p:spTree>
    <p:extLst>
      <p:ext uri="{BB962C8B-B14F-4D97-AF65-F5344CB8AC3E}">
        <p14:creationId xmlns:p14="http://schemas.microsoft.com/office/powerpoint/2010/main" val="810398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FF98124-E41F-4575-87B4-E30CC5E3CE63}"/>
              </a:ext>
            </a:extLst>
          </p:cNvPr>
          <p:cNvSpPr>
            <a:spLocks noGrp="1"/>
          </p:cNvSpPr>
          <p:nvPr>
            <p:ph type="title"/>
          </p:nvPr>
        </p:nvSpPr>
        <p:spPr>
          <a:xfrm>
            <a:off x="838200" y="365126"/>
            <a:ext cx="10515600" cy="1125472"/>
          </a:xfrm>
        </p:spPr>
        <p:txBody>
          <a:bodyPr>
            <a:normAutofit/>
          </a:bodyPr>
          <a:lstStyle/>
          <a:p>
            <a:r>
              <a:rPr lang="es-AR" sz="3600" b="1" dirty="0">
                <a:solidFill>
                  <a:schemeClr val="tx1"/>
                </a:solidFill>
                <a:latin typeface="Abadi" panose="020B0604020104020204" pitchFamily="34" charset="0"/>
                <a:ea typeface="+mn-ea"/>
                <a:cs typeface="+mn-cs"/>
              </a:rPr>
              <a:t>RESPONSABILIDAD PENAL</a:t>
            </a:r>
          </a:p>
        </p:txBody>
      </p:sp>
      <p:sp>
        <p:nvSpPr>
          <p:cNvPr id="3" name="Marcador de contenido 2">
            <a:extLst>
              <a:ext uri="{FF2B5EF4-FFF2-40B4-BE49-F238E27FC236}">
                <a16:creationId xmlns:a16="http://schemas.microsoft.com/office/drawing/2014/main" xmlns="" id="{60B219AE-372F-49F7-8833-359488169EDC}"/>
              </a:ext>
            </a:extLst>
          </p:cNvPr>
          <p:cNvSpPr>
            <a:spLocks noGrp="1"/>
          </p:cNvSpPr>
          <p:nvPr>
            <p:ph idx="1"/>
          </p:nvPr>
        </p:nvSpPr>
        <p:spPr>
          <a:xfrm>
            <a:off x="613775" y="1490597"/>
            <a:ext cx="10890837" cy="4697261"/>
          </a:xfrm>
        </p:spPr>
        <p:txBody>
          <a:bodyPr>
            <a:normAutofit/>
          </a:bodyPr>
          <a:lstStyle/>
          <a:p>
            <a:pPr algn="just"/>
            <a:r>
              <a:rPr lang="es-ES" altLang="es-AR" b="1" dirty="0">
                <a:latin typeface="Abadi" panose="020B0604020104020204" pitchFamily="34" charset="0"/>
              </a:rPr>
              <a:t>La RESPONSABILIDAD PENAL es la que se desprende de la ejecución de actos penalmente sancionables. Cfr. Arts. 45 y 46 </a:t>
            </a:r>
            <a:r>
              <a:rPr lang="es-ES" altLang="es-AR" b="1" dirty="0" err="1">
                <a:latin typeface="Abadi" panose="020B0604020104020204" pitchFamily="34" charset="0"/>
              </a:rPr>
              <a:t>Codigo</a:t>
            </a:r>
            <a:r>
              <a:rPr lang="es-ES" altLang="es-AR" b="1" dirty="0">
                <a:latin typeface="Abadi" panose="020B0604020104020204" pitchFamily="34" charset="0"/>
              </a:rPr>
              <a:t> Penal en materia de autoría y responsabilidad. </a:t>
            </a:r>
          </a:p>
          <a:p>
            <a:pPr algn="just"/>
            <a:r>
              <a:rPr lang="es-ES_tradnl" altLang="es-AR" b="1" dirty="0">
                <a:latin typeface="Abadi" panose="020B0604020104020204" pitchFamily="34" charset="0"/>
              </a:rPr>
              <a:t>Se extiende</a:t>
            </a:r>
            <a:r>
              <a:rPr lang="es-ES" altLang="es-AR" b="1" dirty="0">
                <a:latin typeface="Abadi" panose="020B0604020104020204" pitchFamily="34" charset="0"/>
              </a:rPr>
              <a:t> a todos los que, a sabiendas, participan </a:t>
            </a:r>
            <a:r>
              <a:rPr lang="es-ES_tradnl" altLang="es-AR" b="1" dirty="0">
                <a:latin typeface="Abadi" panose="020B0604020104020204" pitchFamily="34" charset="0"/>
              </a:rPr>
              <a:t>d</a:t>
            </a:r>
            <a:r>
              <a:rPr lang="es-ES" altLang="es-AR" b="1" dirty="0">
                <a:latin typeface="Abadi" panose="020B0604020104020204" pitchFamily="34" charset="0"/>
              </a:rPr>
              <a:t>e un delito.</a:t>
            </a:r>
            <a:r>
              <a:rPr lang="es-ES_tradnl" altLang="es-AR" b="1" dirty="0">
                <a:latin typeface="Abadi" panose="020B0604020104020204" pitchFamily="34" charset="0"/>
              </a:rPr>
              <a:t> CON </a:t>
            </a:r>
            <a:r>
              <a:rPr lang="es-ES_tradnl" altLang="es-AR" b="1" dirty="0" err="1">
                <a:latin typeface="Abadi" panose="020B0604020104020204" pitchFamily="34" charset="0"/>
              </a:rPr>
              <a:t>INTENCION</a:t>
            </a:r>
            <a:r>
              <a:rPr lang="es-ES_tradnl" altLang="es-AR" b="1" dirty="0">
                <a:latin typeface="Abadi" panose="020B0604020104020204" pitchFamily="34" charset="0"/>
              </a:rPr>
              <a:t> Y VOLUNTAD DE REALIZAR EL TIPO PREVISTO EN LA NORMA</a:t>
            </a:r>
            <a:r>
              <a:rPr lang="es-AR" altLang="es-AR" b="1" dirty="0">
                <a:latin typeface="Abadi" panose="020B0604020104020204" pitchFamily="34" charset="0"/>
              </a:rPr>
              <a:t> TUTELADA</a:t>
            </a:r>
            <a:endParaRPr lang="es-ES" altLang="es-AR" b="1" u="sng" dirty="0">
              <a:latin typeface="Abadi" panose="020B0604020104020204" pitchFamily="34" charset="0"/>
            </a:endParaRPr>
          </a:p>
          <a:p>
            <a:pPr algn="just"/>
            <a:r>
              <a:rPr lang="es-ES" altLang="es-AR" b="1" dirty="0">
                <a:latin typeface="Abadi" panose="020B0604020104020204" pitchFamily="34" charset="0"/>
              </a:rPr>
              <a:t>Por ello, cuando se habla de </a:t>
            </a:r>
            <a:r>
              <a:rPr lang="es-ES" altLang="es-AR" b="1" u="sng" dirty="0">
                <a:latin typeface="Abadi" panose="020B0604020104020204" pitchFamily="34" charset="0"/>
              </a:rPr>
              <a:t>RESPONSABILIDAD PENAL </a:t>
            </a:r>
            <a:r>
              <a:rPr lang="es-ES" altLang="es-AR" b="1" dirty="0">
                <a:latin typeface="Abadi" panose="020B0604020104020204" pitchFamily="34" charset="0"/>
              </a:rPr>
              <a:t>nos REFERIMOS a aquella responsabilidad propia de un acto u omisión, penado por la ley y realizado por una persona imputable, culpable o, carente de excusas,  y cuyo accionar será sancionado con una pena.</a:t>
            </a:r>
            <a:endParaRPr lang="es-ES_tradnl" altLang="es-AR" b="1" dirty="0">
              <a:latin typeface="Abadi" panose="020B0604020104020204" pitchFamily="34" charset="0"/>
            </a:endParaRPr>
          </a:p>
          <a:p>
            <a:endParaRPr lang="es-AR" dirty="0"/>
          </a:p>
        </p:txBody>
      </p:sp>
      <p:sp>
        <p:nvSpPr>
          <p:cNvPr id="4" name="Marcador de pie de página 3">
            <a:extLst>
              <a:ext uri="{FF2B5EF4-FFF2-40B4-BE49-F238E27FC236}">
                <a16:creationId xmlns:a16="http://schemas.microsoft.com/office/drawing/2014/main" xmlns="" id="{56050FD5-B066-418E-A70C-17D06B9071D5}"/>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A0E97EAB-A459-4356-ADEA-4C1F5D915FDC}"/>
              </a:ext>
            </a:extLst>
          </p:cNvPr>
          <p:cNvSpPr>
            <a:spLocks noGrp="1"/>
          </p:cNvSpPr>
          <p:nvPr>
            <p:ph type="sldNum" sz="quarter" idx="12"/>
          </p:nvPr>
        </p:nvSpPr>
        <p:spPr/>
        <p:txBody>
          <a:bodyPr/>
          <a:lstStyle/>
          <a:p>
            <a:fld id="{052A6978-8E47-4B53-BAB4-680F4DD842B4}" type="slidenum">
              <a:rPr lang="en-US" altLang="es-AR" smtClean="0"/>
              <a:pPr/>
              <a:t>3</a:t>
            </a:fld>
            <a:endParaRPr lang="en-US" altLang="es-AR"/>
          </a:p>
        </p:txBody>
      </p:sp>
    </p:spTree>
    <p:extLst>
      <p:ext uri="{BB962C8B-B14F-4D97-AF65-F5344CB8AC3E}">
        <p14:creationId xmlns:p14="http://schemas.microsoft.com/office/powerpoint/2010/main" val="2999843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C657A61-E54E-4195-AF61-1771379E74C0}"/>
              </a:ext>
            </a:extLst>
          </p:cNvPr>
          <p:cNvSpPr>
            <a:spLocks noGrp="1"/>
          </p:cNvSpPr>
          <p:nvPr>
            <p:ph type="title"/>
          </p:nvPr>
        </p:nvSpPr>
        <p:spPr>
          <a:xfrm>
            <a:off x="609600" y="704850"/>
            <a:ext cx="10972800" cy="702710"/>
          </a:xfrm>
        </p:spPr>
        <p:txBody>
          <a:bodyPr/>
          <a:lstStyle/>
          <a:p>
            <a:r>
              <a:rPr lang="es-AR" sz="3600" b="1" dirty="0">
                <a:solidFill>
                  <a:schemeClr val="tx1"/>
                </a:solidFill>
                <a:latin typeface="Abadi" panose="020B0604020104020204" pitchFamily="34" charset="0"/>
                <a:ea typeface="+mn-ea"/>
                <a:cs typeface="+mn-cs"/>
              </a:rPr>
              <a:t>RESPONSABILIDAD CIVIL </a:t>
            </a:r>
          </a:p>
        </p:txBody>
      </p:sp>
      <p:sp>
        <p:nvSpPr>
          <p:cNvPr id="3" name="Marcador de contenido 2">
            <a:extLst>
              <a:ext uri="{FF2B5EF4-FFF2-40B4-BE49-F238E27FC236}">
                <a16:creationId xmlns:a16="http://schemas.microsoft.com/office/drawing/2014/main" xmlns="" id="{65D79ACA-A411-4A8C-A374-E00624A8A75D}"/>
              </a:ext>
            </a:extLst>
          </p:cNvPr>
          <p:cNvSpPr>
            <a:spLocks noGrp="1"/>
          </p:cNvSpPr>
          <p:nvPr>
            <p:ph idx="1"/>
          </p:nvPr>
        </p:nvSpPr>
        <p:spPr>
          <a:xfrm>
            <a:off x="688933" y="1678488"/>
            <a:ext cx="10815680" cy="4232734"/>
          </a:xfrm>
        </p:spPr>
        <p:txBody>
          <a:bodyPr>
            <a:noAutofit/>
          </a:bodyPr>
          <a:lstStyle/>
          <a:p>
            <a:pPr algn="just"/>
            <a:r>
              <a:rPr lang="es-AR" b="1" dirty="0">
                <a:latin typeface="Abadi" panose="020B0604020104020204" pitchFamily="34" charset="0"/>
              </a:rPr>
              <a:t>ARTICULO 1716.-Deber de reparar. La violación del deber de no dañar a otro, o el incumplimiento de una obligación, da lugar a la reparación del daño causado, conforme con las disposiciones de este Código</a:t>
            </a:r>
          </a:p>
          <a:p>
            <a:pPr algn="just"/>
            <a:endParaRPr lang="es-AR" b="1" dirty="0">
              <a:latin typeface="Abadi" panose="020B0604020104020204" pitchFamily="34" charset="0"/>
            </a:endParaRPr>
          </a:p>
          <a:p>
            <a:pPr algn="just"/>
            <a:r>
              <a:rPr lang="es-AR" b="1" dirty="0">
                <a:latin typeface="Abadi" panose="020B0604020104020204" pitchFamily="34" charset="0"/>
              </a:rPr>
              <a:t>La vigencia del </a:t>
            </a:r>
            <a:r>
              <a:rPr lang="es-AR" b="1" i="1" dirty="0" err="1">
                <a:latin typeface="Abadi" panose="020B0604020104020204" pitchFamily="34" charset="0"/>
              </a:rPr>
              <a:t>alterum</a:t>
            </a:r>
            <a:r>
              <a:rPr lang="es-AR" b="1" i="1" dirty="0">
                <a:latin typeface="Abadi" panose="020B0604020104020204" pitchFamily="34" charset="0"/>
              </a:rPr>
              <a:t> non </a:t>
            </a:r>
            <a:r>
              <a:rPr lang="es-AR" b="1" i="1" dirty="0" err="1">
                <a:latin typeface="Abadi" panose="020B0604020104020204" pitchFamily="34" charset="0"/>
              </a:rPr>
              <a:t>laedere</a:t>
            </a:r>
            <a:r>
              <a:rPr lang="es-AR" b="1" dirty="0">
                <a:latin typeface="Abadi" panose="020B0604020104020204" pitchFamily="34" charset="0"/>
              </a:rPr>
              <a:t>, o deber genérico de no causar daños a los demás, se ha reafirmado en el CCyC con un conjunto de normas con el deber de todos los ciudadanos de no causar daños a otros. Debe hacerse lugar a las funciones de prevención del daño y a la sanción de graves inconductas. </a:t>
            </a:r>
          </a:p>
        </p:txBody>
      </p:sp>
      <p:sp>
        <p:nvSpPr>
          <p:cNvPr id="4" name="Marcador de pie de página 3">
            <a:extLst>
              <a:ext uri="{FF2B5EF4-FFF2-40B4-BE49-F238E27FC236}">
                <a16:creationId xmlns:a16="http://schemas.microsoft.com/office/drawing/2014/main" xmlns="" id="{E48A1785-B102-497E-A105-D62BF6C59E51}"/>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5E9BE766-29A3-4453-8F7E-91DE1A83FBDD}"/>
              </a:ext>
            </a:extLst>
          </p:cNvPr>
          <p:cNvSpPr>
            <a:spLocks noGrp="1"/>
          </p:cNvSpPr>
          <p:nvPr>
            <p:ph type="sldNum" sz="quarter" idx="12"/>
          </p:nvPr>
        </p:nvSpPr>
        <p:spPr/>
        <p:txBody>
          <a:bodyPr/>
          <a:lstStyle/>
          <a:p>
            <a:fld id="{052A6978-8E47-4B53-BAB4-680F4DD842B4}" type="slidenum">
              <a:rPr lang="en-US" altLang="es-AR" smtClean="0"/>
              <a:pPr/>
              <a:t>4</a:t>
            </a:fld>
            <a:endParaRPr lang="en-US" altLang="es-AR"/>
          </a:p>
        </p:txBody>
      </p:sp>
    </p:spTree>
    <p:extLst>
      <p:ext uri="{BB962C8B-B14F-4D97-AF65-F5344CB8AC3E}">
        <p14:creationId xmlns:p14="http://schemas.microsoft.com/office/powerpoint/2010/main" val="2913821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9F9DCAE-37E5-4CCF-898A-7197F4345F9D}"/>
              </a:ext>
            </a:extLst>
          </p:cNvPr>
          <p:cNvSpPr>
            <a:spLocks noGrp="1"/>
          </p:cNvSpPr>
          <p:nvPr>
            <p:ph type="title"/>
          </p:nvPr>
        </p:nvSpPr>
        <p:spPr>
          <a:xfrm>
            <a:off x="633752" y="226031"/>
            <a:ext cx="9761537" cy="1458931"/>
          </a:xfrm>
        </p:spPr>
        <p:txBody>
          <a:bodyPr>
            <a:normAutofit/>
          </a:bodyPr>
          <a:lstStyle/>
          <a:p>
            <a:r>
              <a:rPr lang="es-AR" sz="3600" b="1" dirty="0">
                <a:solidFill>
                  <a:schemeClr val="tx1"/>
                </a:solidFill>
                <a:latin typeface="Abadi" panose="020B0604020104020204" pitchFamily="34" charset="0"/>
                <a:ea typeface="+mn-ea"/>
                <a:cs typeface="+mn-cs"/>
              </a:rPr>
              <a:t>RESPONSABILIDAD SOLIDARIA SANCIONATORIA LEY 11683 </a:t>
            </a:r>
          </a:p>
        </p:txBody>
      </p:sp>
      <p:sp>
        <p:nvSpPr>
          <p:cNvPr id="3" name="Marcador de contenido 2">
            <a:extLst>
              <a:ext uri="{FF2B5EF4-FFF2-40B4-BE49-F238E27FC236}">
                <a16:creationId xmlns:a16="http://schemas.microsoft.com/office/drawing/2014/main" xmlns="" id="{833A3669-BE41-43FF-8822-E8AA66EA9679}"/>
              </a:ext>
            </a:extLst>
          </p:cNvPr>
          <p:cNvSpPr>
            <a:spLocks noGrp="1"/>
          </p:cNvSpPr>
          <p:nvPr>
            <p:ph idx="1"/>
          </p:nvPr>
        </p:nvSpPr>
        <p:spPr>
          <a:xfrm>
            <a:off x="687388" y="1904999"/>
            <a:ext cx="10931524" cy="4538663"/>
          </a:xfrm>
        </p:spPr>
        <p:txBody>
          <a:bodyPr>
            <a:normAutofit/>
          </a:bodyPr>
          <a:lstStyle/>
          <a:p>
            <a:pPr marL="0" indent="0" algn="just">
              <a:buNone/>
            </a:pPr>
            <a:r>
              <a:rPr lang="es-AR" sz="2400" b="1" dirty="0">
                <a:latin typeface="Abadi" panose="020B0604020104020204" pitchFamily="34" charset="0"/>
              </a:rPr>
              <a:t>Art. 8 - Responden con sus </a:t>
            </a:r>
            <a:r>
              <a:rPr lang="es-AR" sz="2400" b="1" u="sng" dirty="0">
                <a:latin typeface="Abadi" panose="020B0604020104020204" pitchFamily="34" charset="0"/>
              </a:rPr>
              <a:t>BIENES PROPIOS </a:t>
            </a:r>
            <a:r>
              <a:rPr lang="es-AR" sz="2400" b="1" dirty="0">
                <a:latin typeface="Abadi" panose="020B0604020104020204" pitchFamily="34" charset="0"/>
              </a:rPr>
              <a:t>Y SOLIDARIAMENTE con los deudores del tributo y, si los hubiere, con otros responsables del mismo gravamen, sin perjuicio de las sanciones correspondientes a las infracciones cometidas:</a:t>
            </a:r>
          </a:p>
          <a:p>
            <a:pPr marL="0" indent="0" algn="just">
              <a:buNone/>
            </a:pPr>
            <a:r>
              <a:rPr lang="es-AR" sz="2400" b="1" dirty="0">
                <a:latin typeface="Abadi" panose="020B0604020104020204" pitchFamily="34" charset="0"/>
              </a:rPr>
              <a:t>f) Los terceros que, aun cuando no tuvieran deberes tributarios a su cargo, faciliten por su </a:t>
            </a:r>
            <a:r>
              <a:rPr lang="es-AR" sz="2400" b="1" u="sng" dirty="0">
                <a:latin typeface="Abadi" panose="020B0604020104020204" pitchFamily="34" charset="0"/>
              </a:rPr>
              <a:t>culpa o dolo </a:t>
            </a:r>
            <a:r>
              <a:rPr lang="es-AR" sz="2400" b="1" dirty="0">
                <a:latin typeface="Abadi" panose="020B0604020104020204" pitchFamily="34" charset="0"/>
              </a:rPr>
              <a:t>la evasión del tributo, y aquellos que faciliten dolosamente la falta de ingreso del impuesto debido por parte del contribuyente, siempre que se haya aplicado la sanción correspondiente al deudor principal o se hubiere formulado denuncia penal en su contra. Esta responsabilidad comprende a todos aquellos que POSIBILITEN, FACILITEN, PROMUEVAN, ORGANICEN O DE CUALQUIER MANERA PRESTEN COLABORACIÓN A TALES FINES.</a:t>
            </a:r>
          </a:p>
          <a:p>
            <a:endParaRPr lang="es-AR" dirty="0"/>
          </a:p>
        </p:txBody>
      </p:sp>
      <p:sp>
        <p:nvSpPr>
          <p:cNvPr id="4" name="Marcador de pie de página 3">
            <a:extLst>
              <a:ext uri="{FF2B5EF4-FFF2-40B4-BE49-F238E27FC236}">
                <a16:creationId xmlns:a16="http://schemas.microsoft.com/office/drawing/2014/main" xmlns="" id="{DE7E8644-D979-4B29-9F44-448C663F66A6}"/>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9A8E35A9-21B3-4419-982D-65426F9DDF5B}"/>
              </a:ext>
            </a:extLst>
          </p:cNvPr>
          <p:cNvSpPr>
            <a:spLocks noGrp="1"/>
          </p:cNvSpPr>
          <p:nvPr>
            <p:ph type="sldNum" sz="quarter" idx="12"/>
          </p:nvPr>
        </p:nvSpPr>
        <p:spPr/>
        <p:txBody>
          <a:bodyPr/>
          <a:lstStyle/>
          <a:p>
            <a:fld id="{052A6978-8E47-4B53-BAB4-680F4DD842B4}" type="slidenum">
              <a:rPr lang="en-US" altLang="es-AR" smtClean="0"/>
              <a:pPr/>
              <a:t>5</a:t>
            </a:fld>
            <a:endParaRPr lang="en-US" altLang="es-AR"/>
          </a:p>
        </p:txBody>
      </p:sp>
    </p:spTree>
    <p:extLst>
      <p:ext uri="{BB962C8B-B14F-4D97-AF65-F5344CB8AC3E}">
        <p14:creationId xmlns:p14="http://schemas.microsoft.com/office/powerpoint/2010/main" val="338124012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1069848" y="484632"/>
            <a:ext cx="10058400" cy="1256486"/>
          </a:xfrm>
        </p:spPr>
        <p:txBody>
          <a:bodyPr>
            <a:normAutofit/>
          </a:bodyPr>
          <a:lstStyle/>
          <a:p>
            <a:r>
              <a:rPr lang="es-AR" sz="3600" b="1" dirty="0">
                <a:solidFill>
                  <a:schemeClr val="tx1"/>
                </a:solidFill>
                <a:latin typeface="Abadi" panose="020B0604020104020204" pitchFamily="34" charset="0"/>
                <a:ea typeface="+mn-ea"/>
                <a:cs typeface="+mn-cs"/>
              </a:rPr>
              <a:t>OBLIGACIÓN DE REPORTAR. LEY LAVADO DE ACTIVOS y F. TERRORISMO 25.246</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905000"/>
            <a:ext cx="10972800" cy="4667250"/>
          </a:xfrm>
        </p:spPr>
        <p:txBody>
          <a:bodyPr>
            <a:normAutofit/>
          </a:bodyPr>
          <a:lstStyle/>
          <a:p>
            <a:pPr algn="just"/>
            <a:r>
              <a:rPr lang="es-AR" b="1" dirty="0">
                <a:latin typeface="Abadi" panose="020B0604020104020204" pitchFamily="34" charset="0"/>
              </a:rPr>
              <a:t>Deber de informar. Sujetos obligados</a:t>
            </a:r>
          </a:p>
          <a:p>
            <a:pPr algn="just"/>
            <a:r>
              <a:rPr lang="es-AR" b="1" dirty="0">
                <a:latin typeface="Abadi" panose="020B0604020104020204" pitchFamily="34" charset="0"/>
              </a:rPr>
              <a:t>ARTICULO 20.- Están obligados a informar a la </a:t>
            </a:r>
            <a:r>
              <a:rPr lang="es-AR" b="1" dirty="0" err="1">
                <a:latin typeface="Abadi" panose="020B0604020104020204" pitchFamily="34" charset="0"/>
              </a:rPr>
              <a:t>UIF</a:t>
            </a:r>
            <a:r>
              <a:rPr lang="es-AR" b="1" dirty="0">
                <a:latin typeface="Abadi" panose="020B0604020104020204" pitchFamily="34" charset="0"/>
              </a:rPr>
              <a:t>, en los términos del artículo 21 de la presente ley:</a:t>
            </a:r>
          </a:p>
          <a:p>
            <a:pPr algn="just"/>
            <a:r>
              <a:rPr lang="es-AR" b="1" dirty="0">
                <a:latin typeface="Abadi" panose="020B0604020104020204" pitchFamily="34" charset="0"/>
              </a:rPr>
              <a:t>Inc. 17) Los profesionales matriculados cuyas actividades estén reguladas por los Consejos Profesionales De Ciencias Económicas; (Res. 420/11)</a:t>
            </a:r>
          </a:p>
          <a:p>
            <a:pPr algn="just"/>
            <a:r>
              <a:rPr lang="es-AR" b="1" dirty="0">
                <a:latin typeface="Abadi" panose="020B0604020104020204" pitchFamily="34" charset="0"/>
              </a:rPr>
              <a:t>ARTICULO 21.- Política de conozca a su cliente - Informar cualquier hecho u operación sospechosa independientemente del monto de la misma - Abstenerse de revelar al cliente o a terceros las actuaciones que se estén realizando en cumplimiento de la presente ley.</a:t>
            </a:r>
          </a:p>
          <a:p>
            <a:pPr algn="just"/>
            <a:r>
              <a:rPr lang="es-AR" b="1" dirty="0">
                <a:latin typeface="Abadi" panose="020B0604020104020204" pitchFamily="34" charset="0"/>
              </a:rPr>
              <a:t>Res. 420/11 FACPCE – Res. 77/2011</a:t>
            </a:r>
          </a:p>
          <a:p>
            <a:endParaRPr lang="es-AR" dirty="0"/>
          </a:p>
        </p:txBody>
      </p:sp>
      <p:sp>
        <p:nvSpPr>
          <p:cNvPr id="4" name="Marcador de pie de página 3">
            <a:extLst>
              <a:ext uri="{FF2B5EF4-FFF2-40B4-BE49-F238E27FC236}">
                <a16:creationId xmlns:a16="http://schemas.microsoft.com/office/drawing/2014/main" xmlns="" id="{5C9F2E73-D270-4C78-99F9-D659C963EF77}"/>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C75826E8-035C-47D6-AD97-B90329E4032E}"/>
              </a:ext>
            </a:extLst>
          </p:cNvPr>
          <p:cNvSpPr>
            <a:spLocks noGrp="1"/>
          </p:cNvSpPr>
          <p:nvPr>
            <p:ph type="sldNum" sz="quarter" idx="12"/>
          </p:nvPr>
        </p:nvSpPr>
        <p:spPr/>
        <p:txBody>
          <a:bodyPr/>
          <a:lstStyle/>
          <a:p>
            <a:fld id="{052A6978-8E47-4B53-BAB4-680F4DD842B4}" type="slidenum">
              <a:rPr lang="en-US" altLang="es-AR" smtClean="0"/>
              <a:pPr/>
              <a:t>6</a:t>
            </a:fld>
            <a:endParaRPr lang="en-US" altLang="es-AR"/>
          </a:p>
        </p:txBody>
      </p:sp>
    </p:spTree>
    <p:extLst>
      <p:ext uri="{BB962C8B-B14F-4D97-AF65-F5344CB8AC3E}">
        <p14:creationId xmlns:p14="http://schemas.microsoft.com/office/powerpoint/2010/main" val="1671694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F31C0BD-BA1C-4DC7-90AE-777A429791D7}"/>
              </a:ext>
            </a:extLst>
          </p:cNvPr>
          <p:cNvSpPr>
            <a:spLocks noGrp="1"/>
          </p:cNvSpPr>
          <p:nvPr>
            <p:ph type="title"/>
          </p:nvPr>
        </p:nvSpPr>
        <p:spPr/>
        <p:txBody>
          <a:bodyPr/>
          <a:lstStyle/>
          <a:p>
            <a:r>
              <a:rPr lang="es-US" dirty="0" err="1">
                <a:solidFill>
                  <a:schemeClr val="bg1"/>
                </a:solidFill>
              </a:rPr>
              <a:t>CODIGO</a:t>
            </a:r>
            <a:r>
              <a:rPr lang="es-US" dirty="0">
                <a:solidFill>
                  <a:schemeClr val="bg1"/>
                </a:solidFill>
              </a:rPr>
              <a:t> PROCESAL PENAL FEDERAL</a:t>
            </a:r>
            <a:endParaRPr lang="es-AR" dirty="0">
              <a:solidFill>
                <a:schemeClr val="bg1"/>
              </a:solidFill>
            </a:endParaRPr>
          </a:p>
        </p:txBody>
      </p:sp>
      <p:sp>
        <p:nvSpPr>
          <p:cNvPr id="3" name="Marcador de texto 2">
            <a:extLst>
              <a:ext uri="{FF2B5EF4-FFF2-40B4-BE49-F238E27FC236}">
                <a16:creationId xmlns:a16="http://schemas.microsoft.com/office/drawing/2014/main" xmlns="" id="{8ABDCBF8-C096-445A-AFE5-0ABDD081C3C3}"/>
              </a:ext>
            </a:extLst>
          </p:cNvPr>
          <p:cNvSpPr>
            <a:spLocks noGrp="1"/>
          </p:cNvSpPr>
          <p:nvPr>
            <p:ph type="body" idx="1"/>
          </p:nvPr>
        </p:nvSpPr>
        <p:spPr/>
        <p:txBody>
          <a:bodyPr/>
          <a:lstStyle/>
          <a:p>
            <a:r>
              <a:rPr lang="es-US" sz="5600" b="1" dirty="0">
                <a:ln w="635">
                  <a:noFill/>
                </a:ln>
                <a:solidFill>
                  <a:schemeClr val="bg1"/>
                </a:solidFill>
                <a:effectLst>
                  <a:outerShdw blurRad="38100" dist="25400" dir="5400000" algn="tl" rotWithShape="0">
                    <a:srgbClr val="000000">
                      <a:alpha val="43000"/>
                    </a:srgbClr>
                  </a:outerShdw>
                </a:effectLst>
                <a:latin typeface="+mj-lt"/>
                <a:ea typeface="+mj-ea"/>
                <a:cs typeface="+mj-cs"/>
              </a:rPr>
              <a:t>Ley 27.482</a:t>
            </a:r>
            <a:endParaRPr lang="es-AR" sz="5600" b="1" dirty="0">
              <a:ln w="635">
                <a:noFill/>
              </a:ln>
              <a:solidFill>
                <a:schemeClr val="bg1"/>
              </a:solidFill>
              <a:effectLst>
                <a:outerShdw blurRad="38100" dist="25400" dir="5400000" algn="tl" rotWithShape="0">
                  <a:srgbClr val="000000">
                    <a:alpha val="43000"/>
                  </a:srgbClr>
                </a:outerShdw>
              </a:effectLst>
              <a:latin typeface="+mj-lt"/>
              <a:ea typeface="+mj-ea"/>
              <a:cs typeface="+mj-cs"/>
            </a:endParaRPr>
          </a:p>
        </p:txBody>
      </p:sp>
      <p:sp>
        <p:nvSpPr>
          <p:cNvPr id="4" name="Marcador de número de diapositiva 3">
            <a:extLst>
              <a:ext uri="{FF2B5EF4-FFF2-40B4-BE49-F238E27FC236}">
                <a16:creationId xmlns:a16="http://schemas.microsoft.com/office/drawing/2014/main" xmlns="" id="{C1C23ECD-9F25-47A7-9FFC-3F4B030DFA70}"/>
              </a:ext>
            </a:extLst>
          </p:cNvPr>
          <p:cNvSpPr>
            <a:spLocks noGrp="1"/>
          </p:cNvSpPr>
          <p:nvPr>
            <p:ph type="sldNum" sz="quarter" idx="12"/>
          </p:nvPr>
        </p:nvSpPr>
        <p:spPr/>
        <p:txBody>
          <a:bodyPr/>
          <a:lstStyle/>
          <a:p>
            <a:fld id="{4D28171F-3E00-4154-B3D9-BC066001D05D}" type="slidenum">
              <a:rPr lang="en-US" altLang="es-AR" smtClean="0"/>
              <a:pPr/>
              <a:t>7</a:t>
            </a:fld>
            <a:endParaRPr lang="en-US" altLang="es-AR"/>
          </a:p>
        </p:txBody>
      </p:sp>
      <p:sp>
        <p:nvSpPr>
          <p:cNvPr id="5" name="Marcador de pie de página 4">
            <a:extLst>
              <a:ext uri="{FF2B5EF4-FFF2-40B4-BE49-F238E27FC236}">
                <a16:creationId xmlns:a16="http://schemas.microsoft.com/office/drawing/2014/main" xmlns="" id="{210CE363-C409-4285-8D96-5CFB553C2765}"/>
              </a:ext>
            </a:extLst>
          </p:cNvPr>
          <p:cNvSpPr>
            <a:spLocks noGrp="1"/>
          </p:cNvSpPr>
          <p:nvPr>
            <p:ph type="ftr" sz="quarter" idx="11"/>
          </p:nvPr>
        </p:nvSpPr>
        <p:spPr/>
        <p:txBody>
          <a:bodyPr/>
          <a:lstStyle/>
          <a:p>
            <a:pPr>
              <a:defRPr/>
            </a:pPr>
            <a:r>
              <a:rPr lang="es-AR"/>
              <a:t>Material propiedad de Teresa Gómez</a:t>
            </a:r>
            <a:endParaRPr lang="en-US"/>
          </a:p>
        </p:txBody>
      </p:sp>
    </p:spTree>
    <p:extLst>
      <p:ext uri="{BB962C8B-B14F-4D97-AF65-F5344CB8AC3E}">
        <p14:creationId xmlns:p14="http://schemas.microsoft.com/office/powerpoint/2010/main" val="3230019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1069848" y="484632"/>
            <a:ext cx="10058400" cy="989166"/>
          </a:xfrm>
        </p:spPr>
        <p:txBody>
          <a:bodyPr>
            <a:normAutofit/>
          </a:bodyPr>
          <a:lstStyle/>
          <a:p>
            <a:r>
              <a:rPr lang="es-AR" sz="3600" b="1" dirty="0">
                <a:solidFill>
                  <a:schemeClr val="tx1"/>
                </a:solidFill>
                <a:latin typeface="Abadi" panose="020B0604020104020204" pitchFamily="34" charset="0"/>
                <a:ea typeface="+mn-ea"/>
                <a:cs typeface="+mn-cs"/>
              </a:rPr>
              <a:t>PARTICULARIDADES Y VIGENCIA</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905000"/>
            <a:ext cx="10972800" cy="4667250"/>
          </a:xfrm>
        </p:spPr>
        <p:txBody>
          <a:bodyPr>
            <a:normAutofit fontScale="92500" lnSpcReduction="10000"/>
          </a:bodyPr>
          <a:lstStyle/>
          <a:p>
            <a:pPr algn="just">
              <a:buFont typeface="Wingdings" pitchFamily="2" charset="2"/>
              <a:buChar char="v"/>
              <a:defRPr/>
            </a:pPr>
            <a:r>
              <a:rPr lang="es-ES" b="1" dirty="0"/>
              <a:t>Ley 27.063 (</a:t>
            </a:r>
            <a:r>
              <a:rPr lang="es-ES" b="1" dirty="0" err="1"/>
              <a:t>B.O</a:t>
            </a:r>
            <a:r>
              <a:rPr lang="es-ES" b="1" dirty="0"/>
              <a:t>. 10/12/14) instrumenta un nuevo procedimiento y nace un nuevo el </a:t>
            </a:r>
            <a:r>
              <a:rPr lang="es-ES" b="1" dirty="0" err="1"/>
              <a:t>CPPN</a:t>
            </a:r>
            <a:r>
              <a:rPr lang="es-ES" b="1" dirty="0"/>
              <a:t>.</a:t>
            </a:r>
          </a:p>
          <a:p>
            <a:pPr algn="just">
              <a:buFont typeface="Wingdings" pitchFamily="2" charset="2"/>
              <a:buChar char="v"/>
              <a:defRPr/>
            </a:pPr>
            <a:r>
              <a:rPr lang="es-ES" b="1" dirty="0"/>
              <a:t> El </a:t>
            </a:r>
            <a:r>
              <a:rPr lang="es-ES" b="1" dirty="0" err="1"/>
              <a:t>DNU</a:t>
            </a:r>
            <a:r>
              <a:rPr lang="es-ES" b="1" dirty="0"/>
              <a:t> 257/15 suspende su aplicación porque </a:t>
            </a:r>
            <a:r>
              <a:rPr lang="es-AR" b="1" dirty="0"/>
              <a:t>no contemplaba la lucha contra el narcotráfico y el crimen organizado.</a:t>
            </a:r>
            <a:endParaRPr lang="es-ES" b="1" dirty="0"/>
          </a:p>
          <a:p>
            <a:pPr algn="just">
              <a:buFont typeface="Wingdings" pitchFamily="2" charset="2"/>
              <a:buChar char="v"/>
              <a:defRPr/>
            </a:pPr>
            <a:r>
              <a:rPr lang="es-ES" b="1" u="sng" dirty="0"/>
              <a:t>Ley 27482 (BO 7/1/2019). Crea la</a:t>
            </a:r>
            <a:r>
              <a:rPr lang="es-ES" b="1" dirty="0"/>
              <a:t> Comisión Bicameral quien dispuso la implementación del </a:t>
            </a:r>
            <a:r>
              <a:rPr lang="es-ES" b="1" dirty="0" err="1"/>
              <a:t>CPPF</a:t>
            </a:r>
            <a:r>
              <a:rPr lang="es-ES" b="1" dirty="0"/>
              <a:t> de forma progresiva en función de las realidades y necesidades que vaya relevando cada uno de los tribunales respectivos. Su estructura se adecuara a las particularidades de cada caso. Progresividad: primero las jurisdicciones del norte, luego las del sur y finalmente las del centro. </a:t>
            </a:r>
          </a:p>
          <a:p>
            <a:pPr algn="just">
              <a:buFont typeface="Wingdings" pitchFamily="2" charset="2"/>
              <a:buChar char="v"/>
              <a:defRPr/>
            </a:pPr>
            <a:r>
              <a:rPr lang="es-ES" b="1" dirty="0"/>
              <a:t>La Comisión Bicameral fijo el 10/6/2019 como fecha de inicio de la implementación para la jurisdicción de la Cámara Federal de Apelaciones de Salta y los Tribunales Orales en lo Criminal de Salta y Jujuy. Res. 1/2019 (BO 6/6/2019)</a:t>
            </a:r>
            <a:endParaRPr lang="es-ES" b="1" u="sng" dirty="0"/>
          </a:p>
          <a:p>
            <a:endParaRPr lang="es-AR" dirty="0"/>
          </a:p>
        </p:txBody>
      </p:sp>
      <p:sp>
        <p:nvSpPr>
          <p:cNvPr id="4" name="Marcador de pie de página 3">
            <a:extLst>
              <a:ext uri="{FF2B5EF4-FFF2-40B4-BE49-F238E27FC236}">
                <a16:creationId xmlns:a16="http://schemas.microsoft.com/office/drawing/2014/main" xmlns="" id="{AA8167DC-CCB8-4F45-91A3-F2DA71B86083}"/>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44A24454-1887-4C84-A691-30A3BAE57F36}"/>
              </a:ext>
            </a:extLst>
          </p:cNvPr>
          <p:cNvSpPr>
            <a:spLocks noGrp="1"/>
          </p:cNvSpPr>
          <p:nvPr>
            <p:ph type="sldNum" sz="quarter" idx="12"/>
          </p:nvPr>
        </p:nvSpPr>
        <p:spPr/>
        <p:txBody>
          <a:bodyPr/>
          <a:lstStyle/>
          <a:p>
            <a:fld id="{052A6978-8E47-4B53-BAB4-680F4DD842B4}" type="slidenum">
              <a:rPr lang="en-US" altLang="es-AR" smtClean="0"/>
              <a:pPr/>
              <a:t>8</a:t>
            </a:fld>
            <a:endParaRPr lang="en-US" altLang="es-AR"/>
          </a:p>
        </p:txBody>
      </p:sp>
    </p:spTree>
    <p:extLst>
      <p:ext uri="{BB962C8B-B14F-4D97-AF65-F5344CB8AC3E}">
        <p14:creationId xmlns:p14="http://schemas.microsoft.com/office/powerpoint/2010/main" val="61112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8A1684-2803-4E21-B7FC-67ADD5A7AE5C}"/>
              </a:ext>
            </a:extLst>
          </p:cNvPr>
          <p:cNvSpPr>
            <a:spLocks noGrp="1"/>
          </p:cNvSpPr>
          <p:nvPr>
            <p:ph type="title"/>
          </p:nvPr>
        </p:nvSpPr>
        <p:spPr>
          <a:xfrm>
            <a:off x="1069848" y="484632"/>
            <a:ext cx="10058400" cy="1256486"/>
          </a:xfrm>
        </p:spPr>
        <p:txBody>
          <a:bodyPr>
            <a:normAutofit/>
          </a:bodyPr>
          <a:lstStyle/>
          <a:p>
            <a:r>
              <a:rPr lang="es-AR" sz="3600" b="1" dirty="0">
                <a:solidFill>
                  <a:schemeClr val="tx1"/>
                </a:solidFill>
                <a:latin typeface="Abadi" panose="020B0604020104020204" pitchFamily="34" charset="0"/>
                <a:ea typeface="+mn-ea"/>
                <a:cs typeface="+mn-cs"/>
              </a:rPr>
              <a:t>PARTICULARIDADES Y VIGENCIA </a:t>
            </a:r>
          </a:p>
        </p:txBody>
      </p:sp>
      <p:sp>
        <p:nvSpPr>
          <p:cNvPr id="3" name="Marcador de contenido 2">
            <a:extLst>
              <a:ext uri="{FF2B5EF4-FFF2-40B4-BE49-F238E27FC236}">
                <a16:creationId xmlns:a16="http://schemas.microsoft.com/office/drawing/2014/main" xmlns="" id="{3241AA79-199C-4AFA-B380-04270C13D7D2}"/>
              </a:ext>
            </a:extLst>
          </p:cNvPr>
          <p:cNvSpPr>
            <a:spLocks noGrp="1"/>
          </p:cNvSpPr>
          <p:nvPr>
            <p:ph idx="1"/>
          </p:nvPr>
        </p:nvSpPr>
        <p:spPr>
          <a:xfrm>
            <a:off x="800100" y="1905000"/>
            <a:ext cx="10972800" cy="4667250"/>
          </a:xfrm>
        </p:spPr>
        <p:txBody>
          <a:bodyPr>
            <a:noAutofit/>
          </a:bodyPr>
          <a:lstStyle/>
          <a:p>
            <a:r>
              <a:rPr lang="es-AR" dirty="0">
                <a:latin typeface="Abadi" panose="020B0604020104020204" pitchFamily="34" charset="0"/>
              </a:rPr>
              <a:t>Incorpora herramientas para la investigación de ilícitos complejos como el narcotráfico, hechos de corrupción, trata de personas y crimen organizado.</a:t>
            </a:r>
          </a:p>
          <a:p>
            <a:r>
              <a:rPr lang="es-AR" dirty="0">
                <a:latin typeface="Abadi" panose="020B0604020104020204" pitchFamily="34" charset="0"/>
              </a:rPr>
              <a:t>Incorpora las leyes de Flagrancia, del Colaborador Eficaz, de Técnicas Especiales de Investigación, de Responsabilidad Penal.</a:t>
            </a:r>
          </a:p>
          <a:p>
            <a:r>
              <a:rPr lang="es-AR" dirty="0">
                <a:latin typeface="Abadi" panose="020B0604020104020204" pitchFamily="34" charset="0"/>
              </a:rPr>
              <a:t>Instaura el sistema adversarial o acusatorio.</a:t>
            </a:r>
          </a:p>
          <a:p>
            <a:r>
              <a:rPr lang="es-AR" dirty="0">
                <a:latin typeface="Abadi" panose="020B0604020104020204" pitchFamily="34" charset="0"/>
              </a:rPr>
              <a:t>La investigación de los delitos queda a cargo exclusivamente de los fiscales, quienes deberán promover la acción penal. </a:t>
            </a:r>
          </a:p>
          <a:p>
            <a:r>
              <a:rPr lang="es-AR" dirty="0">
                <a:latin typeface="Abadi" panose="020B0604020104020204" pitchFamily="34" charset="0"/>
              </a:rPr>
              <a:t>Los casos deberán resolverse en una audiencia oral y pública.</a:t>
            </a:r>
          </a:p>
          <a:p>
            <a:endParaRPr lang="es-AR" dirty="0">
              <a:latin typeface="Abadi" panose="020B0604020104020204" pitchFamily="34" charset="0"/>
            </a:endParaRPr>
          </a:p>
          <a:p>
            <a:endParaRPr lang="es-AR" dirty="0">
              <a:latin typeface="Abadi" panose="020B0604020104020204" pitchFamily="34" charset="0"/>
            </a:endParaRPr>
          </a:p>
          <a:p>
            <a:endParaRPr lang="es-AR" dirty="0">
              <a:latin typeface="Abadi" panose="020B0604020104020204" pitchFamily="34" charset="0"/>
            </a:endParaRPr>
          </a:p>
          <a:p>
            <a:r>
              <a:rPr lang="es-AR" dirty="0" err="1">
                <a:latin typeface="Abadi" panose="020B0604020104020204" pitchFamily="34" charset="0"/>
              </a:rPr>
              <a:t>Microjuris</a:t>
            </a:r>
            <a:endParaRPr lang="es-AR" dirty="0">
              <a:latin typeface="Abadi" panose="020B0604020104020204" pitchFamily="34" charset="0"/>
            </a:endParaRPr>
          </a:p>
        </p:txBody>
      </p:sp>
      <p:sp>
        <p:nvSpPr>
          <p:cNvPr id="4" name="Marcador de pie de página 3">
            <a:extLst>
              <a:ext uri="{FF2B5EF4-FFF2-40B4-BE49-F238E27FC236}">
                <a16:creationId xmlns:a16="http://schemas.microsoft.com/office/drawing/2014/main" xmlns="" id="{3DF35F77-A878-44F6-9936-AE63724666A1}"/>
              </a:ext>
            </a:extLst>
          </p:cNvPr>
          <p:cNvSpPr>
            <a:spLocks noGrp="1"/>
          </p:cNvSpPr>
          <p:nvPr>
            <p:ph type="ftr" sz="quarter" idx="11"/>
          </p:nvPr>
        </p:nvSpPr>
        <p:spPr/>
        <p:txBody>
          <a:bodyPr/>
          <a:lstStyle/>
          <a:p>
            <a:pPr>
              <a:defRPr/>
            </a:pPr>
            <a:r>
              <a:rPr lang="es-AR"/>
              <a:t>Material propiedad de Teresa Gómez</a:t>
            </a:r>
            <a:endParaRPr lang="en-US"/>
          </a:p>
        </p:txBody>
      </p:sp>
      <p:sp>
        <p:nvSpPr>
          <p:cNvPr id="5" name="Marcador de número de diapositiva 4">
            <a:extLst>
              <a:ext uri="{FF2B5EF4-FFF2-40B4-BE49-F238E27FC236}">
                <a16:creationId xmlns:a16="http://schemas.microsoft.com/office/drawing/2014/main" xmlns="" id="{20F7D96E-9344-4A35-BBEF-83CBBE94B9D6}"/>
              </a:ext>
            </a:extLst>
          </p:cNvPr>
          <p:cNvSpPr>
            <a:spLocks noGrp="1"/>
          </p:cNvSpPr>
          <p:nvPr>
            <p:ph type="sldNum" sz="quarter" idx="12"/>
          </p:nvPr>
        </p:nvSpPr>
        <p:spPr/>
        <p:txBody>
          <a:bodyPr/>
          <a:lstStyle/>
          <a:p>
            <a:fld id="{052A6978-8E47-4B53-BAB4-680F4DD842B4}" type="slidenum">
              <a:rPr lang="en-US" altLang="es-AR" smtClean="0"/>
              <a:pPr/>
              <a:t>9</a:t>
            </a:fld>
            <a:endParaRPr lang="en-US" altLang="es-AR"/>
          </a:p>
        </p:txBody>
      </p:sp>
    </p:spTree>
    <p:extLst>
      <p:ext uri="{BB962C8B-B14F-4D97-AF65-F5344CB8AC3E}">
        <p14:creationId xmlns:p14="http://schemas.microsoft.com/office/powerpoint/2010/main" val="37193742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148</TotalTime>
  <Words>1186</Words>
  <Application>Microsoft Office PowerPoint</Application>
  <PresentationFormat>Panorámica</PresentationFormat>
  <Paragraphs>102</Paragraphs>
  <Slides>16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16</vt:i4>
      </vt:variant>
    </vt:vector>
  </HeadingPairs>
  <TitlesOfParts>
    <vt:vector size="24" baseType="lpstr">
      <vt:lpstr>ＭＳ Ｐゴシック</vt:lpstr>
      <vt:lpstr>ＭＳ Ｐゴシック</vt:lpstr>
      <vt:lpstr>Abadi</vt:lpstr>
      <vt:lpstr>Arial</vt:lpstr>
      <vt:lpstr>Calibri</vt:lpstr>
      <vt:lpstr>Wingdings</vt:lpstr>
      <vt:lpstr>Wingdings 2</vt:lpstr>
      <vt:lpstr>Flujo</vt:lpstr>
      <vt:lpstr>CPCE CABA OBLIGACIONES Y RESPONSABILIDADES DEL CONTADOR.  CÓDIGO PROCESAL PENAL FEDERAL  17 CONGRESO TRIBUTARIO   </vt:lpstr>
      <vt:lpstr>HABRÁ  SIDO  EL  ORIGEN???</vt:lpstr>
      <vt:lpstr>RESPONSABILIDAD PENAL</vt:lpstr>
      <vt:lpstr>RESPONSABILIDAD CIVIL </vt:lpstr>
      <vt:lpstr>RESPONSABILIDAD SOLIDARIA SANCIONATORIA LEY 11683 </vt:lpstr>
      <vt:lpstr>OBLIGACIÓN DE REPORTAR. LEY LAVADO DE ACTIVOS y F. TERRORISMO 25.246</vt:lpstr>
      <vt:lpstr>CODIGO PROCESAL PENAL FEDERAL</vt:lpstr>
      <vt:lpstr>PARTICULARIDADES Y VIGENCIA</vt:lpstr>
      <vt:lpstr>PARTICULARIDADES Y VIGENCIA </vt:lpstr>
      <vt:lpstr>C.P.P.Federal. Art. 237. Ley 27482</vt:lpstr>
      <vt:lpstr>C.P.P. FEDERAL. Art. 237 Ley 27482</vt:lpstr>
      <vt:lpstr>C.P.P. FEDERAL. Art. 237. Ley 27482 </vt:lpstr>
      <vt:lpstr>C. P. P. FEDERAL.  ACTUACION DE LAS ENTIDADES PROFESIONALES</vt:lpstr>
      <vt:lpstr>EL ASESOR CONTADOR A NIVEL MUNDIAL </vt:lpstr>
      <vt:lpstr>CONCLUSIONES</vt:lpstr>
      <vt:lpstr>MUCHAS GRACIAS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OBLIGACIONES Y RESPONSABILIDADES DEL CONTADOR. CÓDIGO PROCESAL PENAL FEDERAL  17 CONGRESO TRIBUTARIO CPCECABA</dc:title>
  <dc:creator>Teresa Gomez</dc:creator>
  <cp:lastModifiedBy>Hernan Pablo Castillejo</cp:lastModifiedBy>
  <cp:revision>37</cp:revision>
  <dcterms:created xsi:type="dcterms:W3CDTF">2019-09-22T13:15:20Z</dcterms:created>
  <dcterms:modified xsi:type="dcterms:W3CDTF">2019-10-09T15:40:04Z</dcterms:modified>
</cp:coreProperties>
</file>