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311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9" r:id="rId40"/>
    <p:sldId id="301" r:id="rId41"/>
    <p:sldId id="302" r:id="rId42"/>
    <p:sldId id="303" r:id="rId43"/>
    <p:sldId id="304" r:id="rId44"/>
    <p:sldId id="305" r:id="rId45"/>
    <p:sldId id="313" r:id="rId46"/>
    <p:sldId id="295" r:id="rId47"/>
  </p:sldIdLst>
  <p:sldSz cx="9144000" cy="6858000" type="screen4x3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66FF99"/>
    <a:srgbClr val="FFFF66"/>
    <a:srgbClr val="99FF3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6" autoAdjust="0"/>
    <p:restoredTop sz="94660"/>
  </p:normalViewPr>
  <p:slideViewPr>
    <p:cSldViewPr snapToGrid="0">
      <p:cViewPr varScale="1">
        <p:scale>
          <a:sx n="83" d="100"/>
          <a:sy n="83" d="100"/>
        </p:scale>
        <p:origin x="2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3967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191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31007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080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40970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04231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56641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30605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8178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403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3830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9127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880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21066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5173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4465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2903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5B07DF5-1CB6-401B-B9DF-19CCE7E7C337}" type="datetimeFigureOut">
              <a:rPr lang="es-AR" smtClean="0"/>
              <a:t>09/10/2019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E0CF141-4C1C-4A62-9EA4-2129F52B2D58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621007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222EF722-1BE8-4299-8F70-9D7686E6CDBA}"/>
              </a:ext>
            </a:extLst>
          </p:cNvPr>
          <p:cNvGrpSpPr/>
          <p:nvPr/>
        </p:nvGrpSpPr>
        <p:grpSpPr>
          <a:xfrm>
            <a:off x="583800" y="1217238"/>
            <a:ext cx="7967691" cy="4419170"/>
            <a:chOff x="548272" y="1802674"/>
            <a:chExt cx="7575151" cy="4419170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9668082F-5860-4886-9DF5-FB083089B40B}"/>
                </a:ext>
              </a:extLst>
            </p:cNvPr>
            <p:cNvSpPr txBox="1"/>
            <p:nvPr/>
          </p:nvSpPr>
          <p:spPr>
            <a:xfrm>
              <a:off x="926443" y="1802674"/>
              <a:ext cx="6818810" cy="2232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3200" b="1" i="1" u="sng" dirty="0">
                  <a:uFill>
                    <a:solidFill>
                      <a:srgbClr val="99FF33"/>
                    </a:solidFill>
                  </a:uFill>
                </a:rPr>
                <a:t>Responsabilidad del profesional en Ciencias Económicas frente al “Compliance Tributario” en nuestro País</a:t>
              </a:r>
              <a:r>
                <a:rPr lang="es-AR" sz="3200" b="1" i="1" dirty="0">
                  <a:uFill>
                    <a:solidFill>
                      <a:srgbClr val="99FF33"/>
                    </a:solidFill>
                  </a:uFill>
                </a:rPr>
                <a:t>.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866A8CD2-EF04-4158-9E04-D78C8CC0D021}"/>
                </a:ext>
              </a:extLst>
            </p:cNvPr>
            <p:cNvSpPr txBox="1"/>
            <p:nvPr/>
          </p:nvSpPr>
          <p:spPr>
            <a:xfrm>
              <a:off x="548272" y="4789715"/>
              <a:ext cx="757515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2500" b="1" dirty="0"/>
                <a:t>Consejo Profesional de Ciencias Económicas de C.A.B.A.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xmlns="" id="{D5109050-5678-459A-B253-D8AB304C15D9}"/>
                </a:ext>
              </a:extLst>
            </p:cNvPr>
            <p:cNvSpPr txBox="1"/>
            <p:nvPr/>
          </p:nvSpPr>
          <p:spPr>
            <a:xfrm>
              <a:off x="2873910" y="5744790"/>
              <a:ext cx="2923877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2500" b="1" dirty="0"/>
                <a:t>Dra. Marta Nercellas</a:t>
              </a:r>
            </a:p>
          </p:txBody>
        </p:sp>
      </p:grp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xmlns="" id="{DF7D7C9B-F5CD-4574-BE37-6F7BFACB9C4B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15523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E424BE9-BD1C-4AD5-A4AB-8A677369ABCE}"/>
              </a:ext>
            </a:extLst>
          </p:cNvPr>
          <p:cNvSpPr txBox="1"/>
          <p:nvPr/>
        </p:nvSpPr>
        <p:spPr>
          <a:xfrm>
            <a:off x="526869" y="843677"/>
            <a:ext cx="809026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i="1" u="sng" dirty="0">
                <a:uFill>
                  <a:solidFill>
                    <a:srgbClr val="66FFFF"/>
                  </a:solidFill>
                </a:uFill>
              </a:rPr>
              <a:t>Prevención</a:t>
            </a:r>
            <a:r>
              <a:rPr lang="es-AR" sz="3000" b="1" dirty="0"/>
              <a:t>: Actividad monopólica del Estado.</a:t>
            </a:r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i="1" dirty="0"/>
              <a:t>Delegación</a:t>
            </a:r>
            <a:r>
              <a:rPr lang="es-AR" sz="3000" b="1" dirty="0"/>
              <a:t> a las corporaciones</a:t>
            </a:r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i="1" u="sng" dirty="0">
                <a:uFill>
                  <a:solidFill>
                    <a:srgbClr val="66FFFF"/>
                  </a:solidFill>
                </a:uFill>
              </a:rPr>
              <a:t>Excusa</a:t>
            </a:r>
            <a:r>
              <a:rPr lang="es-AR" sz="3000" b="1" dirty="0"/>
              <a:t>: “La empresa se encuentra en mejores condiciones estratégicas y operacionales que el Estado para controlar el comportamiento de sus agentes.” Posee información de la que carecen los organismos del Estado, rol de los empleados, estructura organizacional, know how interno.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FEC3A85B-BDFE-4C73-97FD-331D6AE6A8AB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71599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D723F86C-73D8-425F-80A8-72E712D8C900}"/>
              </a:ext>
            </a:extLst>
          </p:cNvPr>
          <p:cNvGrpSpPr/>
          <p:nvPr/>
        </p:nvGrpSpPr>
        <p:grpSpPr>
          <a:xfrm>
            <a:off x="992777" y="773066"/>
            <a:ext cx="7149736" cy="5307514"/>
            <a:chOff x="1036321" y="635726"/>
            <a:chExt cx="7149736" cy="530751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xmlns="" id="{872C1FF2-425E-4915-9242-B0E8C2FF1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8685" y="2557709"/>
              <a:ext cx="2917372" cy="3385531"/>
            </a:xfrm>
            <a:prstGeom prst="rect">
              <a:avLst/>
            </a:prstGeom>
            <a:ln w="38100">
              <a:solidFill>
                <a:srgbClr val="66FFFF"/>
              </a:solidFill>
            </a:ln>
          </p:spPr>
        </p:pic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5EEA3C24-16F8-4E4D-9B44-136E57355ECD}"/>
                </a:ext>
              </a:extLst>
            </p:cNvPr>
            <p:cNvGrpSpPr/>
            <p:nvPr/>
          </p:nvGrpSpPr>
          <p:grpSpPr>
            <a:xfrm>
              <a:off x="1036321" y="635726"/>
              <a:ext cx="6453598" cy="4953576"/>
              <a:chOff x="1036321" y="635726"/>
              <a:chExt cx="6453598" cy="4953576"/>
            </a:xfrm>
          </p:grpSpPr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xmlns="" id="{B2D7F926-00BB-4183-9ADB-77F8DE325590}"/>
                  </a:ext>
                </a:extLst>
              </p:cNvPr>
              <p:cNvSpPr txBox="1"/>
              <p:nvPr/>
            </p:nvSpPr>
            <p:spPr>
              <a:xfrm>
                <a:off x="2105523" y="635726"/>
                <a:ext cx="49600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sz="3200" b="1" i="1" u="sng" dirty="0">
                    <a:uFill>
                      <a:solidFill>
                        <a:srgbClr val="FF0000"/>
                      </a:solidFill>
                    </a:uFill>
                  </a:rPr>
                  <a:t>Delito dentro de la empresa</a:t>
                </a:r>
              </a:p>
            </p:txBody>
          </p:sp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16C01D96-8AED-4CB5-AF9D-6A947D26DD6E}"/>
                  </a:ext>
                </a:extLst>
              </p:cNvPr>
              <p:cNvSpPr txBox="1"/>
              <p:nvPr/>
            </p:nvSpPr>
            <p:spPr>
              <a:xfrm>
                <a:off x="1036321" y="2911646"/>
                <a:ext cx="3823062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66FFFF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La empresa</a:t>
                </a:r>
              </a:p>
              <a:p>
                <a:pPr marL="457200" indent="-457200">
                  <a:buClr>
                    <a:srgbClr val="66FFFF"/>
                  </a:buClr>
                  <a:buFont typeface="Wingdings" panose="05000000000000000000" pitchFamily="2" charset="2"/>
                  <a:buChar char="ü"/>
                </a:pPr>
                <a:endParaRPr lang="es-AR" sz="2800" b="1" dirty="0"/>
              </a:p>
              <a:p>
                <a:pPr marL="457200" indent="-457200">
                  <a:buClr>
                    <a:srgbClr val="66FFFF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Los trabajadores o subordinados</a:t>
                </a:r>
              </a:p>
              <a:p>
                <a:pPr marL="457200" indent="-457200">
                  <a:buClr>
                    <a:srgbClr val="66FFFF"/>
                  </a:buClr>
                  <a:buFont typeface="Wingdings" panose="05000000000000000000" pitchFamily="2" charset="2"/>
                  <a:buChar char="ü"/>
                </a:pPr>
                <a:endParaRPr lang="es-AR" sz="2800" b="1" dirty="0"/>
              </a:p>
              <a:p>
                <a:pPr marL="457200" indent="-457200">
                  <a:buClr>
                    <a:srgbClr val="66FFFF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Ambos </a:t>
                </a:r>
              </a:p>
            </p:txBody>
          </p:sp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xmlns="" id="{1A74373D-64E5-4BD3-819D-D7588ECAAF0E}"/>
                  </a:ext>
                </a:extLst>
              </p:cNvPr>
              <p:cNvSpPr txBox="1"/>
              <p:nvPr/>
            </p:nvSpPr>
            <p:spPr>
              <a:xfrm>
                <a:off x="1623377" y="1804463"/>
                <a:ext cx="58665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sz="2800" b="1" dirty="0"/>
                  <a:t>¿Quién carga con la responsabilidad?</a:t>
                </a:r>
              </a:p>
            </p:txBody>
          </p:sp>
        </p:grpSp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F4525678-7BE3-49AC-832D-FA5CDD01EDB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87966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CD96E4A-E1E3-4680-92D4-7FA0FA39BD38}"/>
              </a:ext>
            </a:extLst>
          </p:cNvPr>
          <p:cNvGrpSpPr/>
          <p:nvPr/>
        </p:nvGrpSpPr>
        <p:grpSpPr>
          <a:xfrm>
            <a:off x="409303" y="522515"/>
            <a:ext cx="8081553" cy="5808617"/>
            <a:chOff x="705395" y="522513"/>
            <a:chExt cx="8081553" cy="5808617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EC625C66-ED3B-4B17-917D-4BBCA6956BEC}"/>
                </a:ext>
              </a:extLst>
            </p:cNvPr>
            <p:cNvSpPr txBox="1"/>
            <p:nvPr/>
          </p:nvSpPr>
          <p:spPr>
            <a:xfrm>
              <a:off x="705395" y="2457325"/>
              <a:ext cx="292607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3000" b="1" dirty="0"/>
                <a:t>Atributos imprescindibles del </a:t>
              </a:r>
              <a:r>
                <a:rPr lang="es-AR" sz="3000" b="1" i="1" dirty="0"/>
                <a:t>Criminal Compliance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7EC423CA-C779-4D5F-8089-DBCF9684B242}"/>
                </a:ext>
              </a:extLst>
            </p:cNvPr>
            <p:cNvSpPr txBox="1"/>
            <p:nvPr/>
          </p:nvSpPr>
          <p:spPr>
            <a:xfrm>
              <a:off x="4641669" y="764554"/>
              <a:ext cx="4145279" cy="5324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Elemento ético</a:t>
              </a:r>
            </a:p>
            <a:p>
              <a:pPr marL="285750" indent="-28575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Independencia</a:t>
              </a:r>
            </a:p>
            <a:p>
              <a:pPr marL="285750" indent="-28575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Autoridad</a:t>
              </a:r>
            </a:p>
            <a:p>
              <a:pPr marL="285750" indent="-28575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Recursos</a:t>
              </a:r>
            </a:p>
            <a:p>
              <a:pPr marL="285750" indent="-28575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Funcionalidad y operatividad</a:t>
              </a:r>
            </a:p>
            <a:p>
              <a:pPr marL="285750" indent="-28575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457200" indent="-457200">
                <a:buClr>
                  <a:srgbClr val="66FFFF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Capacidad para influir en todos los niveles corporativos</a:t>
              </a:r>
            </a:p>
          </p:txBody>
        </p:sp>
        <p:sp>
          <p:nvSpPr>
            <p:cNvPr id="4" name="Abrir llave 3">
              <a:extLst>
                <a:ext uri="{FF2B5EF4-FFF2-40B4-BE49-F238E27FC236}">
                  <a16:creationId xmlns:a16="http://schemas.microsoft.com/office/drawing/2014/main" xmlns="" id="{2F47AC76-3770-42CD-9E26-693CCD5FDCC4}"/>
                </a:ext>
              </a:extLst>
            </p:cNvPr>
            <p:cNvSpPr/>
            <p:nvPr/>
          </p:nvSpPr>
          <p:spPr>
            <a:xfrm>
              <a:off x="4101743" y="522513"/>
              <a:ext cx="522514" cy="5808617"/>
            </a:xfrm>
            <a:prstGeom prst="leftBrace">
              <a:avLst>
                <a:gd name="adj1" fmla="val 75000"/>
                <a:gd name="adj2" fmla="val 50000"/>
              </a:avLst>
            </a:prstGeom>
            <a:ln w="57150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 b="1" dirty="0"/>
            </a:p>
          </p:txBody>
        </p:sp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03953812-FCE9-4BC3-922C-85D7536C2C1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90372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B849D608-4D87-4457-8060-3FD0B067999C}"/>
              </a:ext>
            </a:extLst>
          </p:cNvPr>
          <p:cNvSpPr txBox="1"/>
          <p:nvPr/>
        </p:nvSpPr>
        <p:spPr>
          <a:xfrm>
            <a:off x="1125582" y="1530759"/>
            <a:ext cx="6884126" cy="379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3600" b="1" dirty="0"/>
              <a:t>El proceso penal puede actuar mal o bien, pero siempre actúa tarde.</a:t>
            </a:r>
          </a:p>
          <a:p>
            <a:pPr algn="ctr">
              <a:lnSpc>
                <a:spcPct val="150000"/>
              </a:lnSpc>
            </a:pPr>
            <a:endParaRPr lang="es-AR" b="1" dirty="0"/>
          </a:p>
          <a:p>
            <a:pPr algn="ctr">
              <a:lnSpc>
                <a:spcPct val="150000"/>
              </a:lnSpc>
            </a:pPr>
            <a:r>
              <a:rPr lang="es-AR" sz="3600" b="1" dirty="0"/>
              <a:t>El </a:t>
            </a:r>
            <a:r>
              <a:rPr lang="es-AR" sz="3600" b="1" i="1" dirty="0"/>
              <a:t>Criminal Compliance</a:t>
            </a:r>
            <a:r>
              <a:rPr lang="es-AR" sz="3600" b="1" dirty="0"/>
              <a:t> es una alerta temprana.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2698E5C0-E42F-4A1D-97F1-F4B54AA299BD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26424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826AEF13-0835-4A8A-B5F9-15EE849741C9}"/>
              </a:ext>
            </a:extLst>
          </p:cNvPr>
          <p:cNvSpPr txBox="1"/>
          <p:nvPr/>
        </p:nvSpPr>
        <p:spPr>
          <a:xfrm>
            <a:off x="862148" y="1164666"/>
            <a:ext cx="74109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b="1" i="1" u="sng" dirty="0">
                <a:uFill>
                  <a:solidFill>
                    <a:srgbClr val="99FF33"/>
                  </a:solidFill>
                </a:uFill>
              </a:rPr>
              <a:t>TAX COMPLIANCE</a:t>
            </a:r>
            <a:r>
              <a:rPr lang="es-AR" sz="3200" b="1" i="1" dirty="0">
                <a:uFill>
                  <a:solidFill>
                    <a:srgbClr val="99FF33"/>
                  </a:solidFill>
                </a:uFill>
              </a:rPr>
              <a:t>:</a:t>
            </a:r>
          </a:p>
          <a:p>
            <a:endParaRPr lang="es-AR" sz="3200" b="1" dirty="0"/>
          </a:p>
          <a:p>
            <a:r>
              <a:rPr lang="es-AR" sz="3200" b="1" dirty="0"/>
              <a:t>Existen distintos modelos de Compliance.</a:t>
            </a:r>
          </a:p>
          <a:p>
            <a:endParaRPr lang="es-AR" sz="3200" b="1" dirty="0"/>
          </a:p>
          <a:p>
            <a:r>
              <a:rPr lang="es-AR" sz="3200" b="1" i="1" u="sng" dirty="0">
                <a:uFill>
                  <a:solidFill>
                    <a:srgbClr val="99FF33"/>
                  </a:solidFill>
                </a:uFill>
              </a:rPr>
              <a:t>Objetivo de todos</a:t>
            </a:r>
            <a:r>
              <a:rPr lang="es-AR" sz="3200" b="1" dirty="0"/>
              <a:t>: Promover la cultura ética empresarial. Cumplimiento de leyes y reglamentaciones en general y leyes penales y tributarias en especial.</a:t>
            </a:r>
            <a:endParaRPr lang="es-AR" sz="3200" b="1" i="1" u="sng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AE13E548-5083-4B3F-84D3-1D214B151BB6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81763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8292D03F-C5EE-492A-A540-EB6A7F6F421E}"/>
              </a:ext>
            </a:extLst>
          </p:cNvPr>
          <p:cNvSpPr txBox="1"/>
          <p:nvPr/>
        </p:nvSpPr>
        <p:spPr>
          <a:xfrm>
            <a:off x="827314" y="1303165"/>
            <a:ext cx="74806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dirty="0"/>
              <a:t>No está especialmente previsto en la legislación argentina.</a:t>
            </a:r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dirty="0"/>
              <a:t>No es un seguro frente a la acción penal.</a:t>
            </a:r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Arial" panose="020B0604020202020204" pitchFamily="34" charset="0"/>
              <a:buChar char="•"/>
            </a:pPr>
            <a:r>
              <a:rPr lang="es-AR" sz="3000" b="1" dirty="0"/>
              <a:t>Debe establecer requisitos y recomendaciones para implementar un sistema de cumplimiento de las obligaciones fiscales y contables. 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3483E33D-2772-40F4-83A6-F5884ED8E2D4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65550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EC3F0DF8-0147-4BA3-86E2-62D23C126DC6}"/>
              </a:ext>
            </a:extLst>
          </p:cNvPr>
          <p:cNvGrpSpPr/>
          <p:nvPr/>
        </p:nvGrpSpPr>
        <p:grpSpPr>
          <a:xfrm>
            <a:off x="661851" y="518335"/>
            <a:ext cx="7811588" cy="5816977"/>
            <a:chOff x="853440" y="539931"/>
            <a:chExt cx="7811588" cy="5816977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2297C77E-55A7-4F6E-B77C-35A920A7D206}"/>
                </a:ext>
              </a:extLst>
            </p:cNvPr>
            <p:cNvSpPr txBox="1"/>
            <p:nvPr/>
          </p:nvSpPr>
          <p:spPr>
            <a:xfrm>
              <a:off x="853440" y="539931"/>
              <a:ext cx="2426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3200" b="1" i="1" u="sng" dirty="0">
                  <a:uFill>
                    <a:solidFill>
                      <a:srgbClr val="FF0000"/>
                    </a:solidFill>
                  </a:uFill>
                </a:rPr>
                <a:t>Actividades</a:t>
              </a:r>
              <a:r>
                <a:rPr lang="es-AR" sz="3200" b="1" i="1" dirty="0">
                  <a:uFill>
                    <a:solidFill>
                      <a:srgbClr val="FF0000"/>
                    </a:solidFill>
                  </a:uFill>
                </a:rPr>
                <a:t>: 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FFAF750E-47CB-4117-8C57-8B44D528A40A}"/>
                </a:ext>
              </a:extLst>
            </p:cNvPr>
            <p:cNvSpPr txBox="1"/>
            <p:nvPr/>
          </p:nvSpPr>
          <p:spPr>
            <a:xfrm>
              <a:off x="1254033" y="1124706"/>
              <a:ext cx="7410995" cy="5232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Diseñará un Código Ético (no general).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Reglas de procedimiento y control.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Mecanismos de seguimiento. 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Identificación y subsanación de errores.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Formación del personal de todas las jerarquías en el cumplimiento de las normas (incluye las fiscales)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Diseñar canal de denuncias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Investigaciones internas.</a:t>
              </a:r>
            </a:p>
            <a:p>
              <a:pPr marL="342900" indent="-342900">
                <a:spcBef>
                  <a:spcPts val="600"/>
                </a:spcBef>
                <a:spcAft>
                  <a:spcPts val="600"/>
                </a:spcAft>
                <a:buClr>
                  <a:srgbClr val="99FF33"/>
                </a:buClr>
                <a:buFont typeface="Arial" panose="020B0604020202020204" pitchFamily="34" charset="0"/>
                <a:buChar char="•"/>
              </a:pPr>
              <a:r>
                <a:rPr lang="es-AR" sz="2400" b="1" dirty="0"/>
                <a:t>Aconsejar a las autoridades a: denunciar – reconocer deuda fiscal y pagarla – rectificar declaraciones, aplicar sanciones a dependientes. </a:t>
              </a:r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1BD5B017-1004-433B-A9F9-5D0879617C06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87183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808DA425-059E-409C-A7F6-05D458521BED}"/>
              </a:ext>
            </a:extLst>
          </p:cNvPr>
          <p:cNvGrpSpPr/>
          <p:nvPr/>
        </p:nvGrpSpPr>
        <p:grpSpPr>
          <a:xfrm>
            <a:off x="591712" y="603304"/>
            <a:ext cx="7951867" cy="5647038"/>
            <a:chOff x="772003" y="605481"/>
            <a:chExt cx="7951867" cy="5647038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65EE320A-4BC2-4DCA-94A8-1034EB6DE119}"/>
                </a:ext>
              </a:extLst>
            </p:cNvPr>
            <p:cNvSpPr txBox="1"/>
            <p:nvPr/>
          </p:nvSpPr>
          <p:spPr>
            <a:xfrm>
              <a:off x="772003" y="3974972"/>
              <a:ext cx="7951867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800" b="1" i="1" u="heavy" dirty="0">
                  <a:uFill>
                    <a:solidFill>
                      <a:srgbClr val="00B0F0"/>
                    </a:solidFill>
                  </a:uFill>
                </a:rPr>
                <a:t>Objetivo:</a:t>
              </a:r>
            </a:p>
            <a:p>
              <a:endParaRPr lang="es-AR" sz="1600" b="1" dirty="0"/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Cumplimiento de la normativa tributaria (aunque no sea penal). </a:t>
              </a:r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Implementación de buenas prácticas tributarias.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xmlns="" id="{0CCDD8B6-FEBE-4216-A755-15AD649DCEEA}"/>
                </a:ext>
              </a:extLst>
            </p:cNvPr>
            <p:cNvSpPr txBox="1"/>
            <p:nvPr/>
          </p:nvSpPr>
          <p:spPr>
            <a:xfrm>
              <a:off x="772003" y="605481"/>
              <a:ext cx="4547287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800" b="1" i="1" u="heavy" dirty="0">
                  <a:uFill>
                    <a:solidFill>
                      <a:srgbClr val="00B0F0"/>
                    </a:solidFill>
                  </a:uFill>
                </a:rPr>
                <a:t>Tax Compliance: </a:t>
              </a:r>
            </a:p>
            <a:p>
              <a:endParaRPr lang="es-AR" sz="1400" b="1" u="heavy" dirty="0">
                <a:uFill>
                  <a:solidFill>
                    <a:srgbClr val="00B0F0"/>
                  </a:solidFill>
                </a:uFill>
              </a:endParaRPr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NO es obligatorio. </a:t>
              </a:r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endParaRPr lang="es-AR" sz="1400" b="1" dirty="0"/>
            </a:p>
            <a:p>
              <a:pPr marL="285750" indent="-28575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Refuerza la voluntad de cooperación y de responsabilidad social empresaria.</a:t>
              </a:r>
            </a:p>
            <a:p>
              <a:endParaRPr lang="es-AR" sz="2800" b="1" dirty="0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xmlns="" id="{F89F72A6-2E94-484E-A911-1436E253D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1918" y="1035682"/>
              <a:ext cx="3462828" cy="3109229"/>
            </a:xfrm>
            <a:prstGeom prst="rect">
              <a:avLst/>
            </a:prstGeom>
            <a:ln w="38100">
              <a:solidFill>
                <a:srgbClr val="66FFFF"/>
              </a:solidFill>
            </a:ln>
          </p:spPr>
        </p:pic>
      </p:grp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E498C360-46E6-486A-96A7-D449058039C2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22619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6DCD3132-204D-41FF-881F-3C134844456B}"/>
              </a:ext>
            </a:extLst>
          </p:cNvPr>
          <p:cNvGrpSpPr/>
          <p:nvPr/>
        </p:nvGrpSpPr>
        <p:grpSpPr>
          <a:xfrm>
            <a:off x="513805" y="772355"/>
            <a:ext cx="8107680" cy="5739824"/>
            <a:chOff x="518160" y="673855"/>
            <a:chExt cx="8107680" cy="5739824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DF73A2AA-DC43-46C9-9CD7-6B0F56216D09}"/>
                </a:ext>
              </a:extLst>
            </p:cNvPr>
            <p:cNvSpPr txBox="1"/>
            <p:nvPr/>
          </p:nvSpPr>
          <p:spPr>
            <a:xfrm>
              <a:off x="518160" y="673855"/>
              <a:ext cx="8107680" cy="132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3200" b="1" dirty="0"/>
                <a:t>En España se dictó la UNE 19602 </a:t>
              </a:r>
            </a:p>
            <a:p>
              <a:pPr algn="ctr">
                <a:lnSpc>
                  <a:spcPct val="150000"/>
                </a:lnSpc>
              </a:pPr>
              <a:r>
                <a:rPr lang="es-AR" sz="2400" b="1" dirty="0"/>
                <a:t>(Sistema de Gestión del Compliance Tributario)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34670B7D-8D74-4C15-BA7F-2F1863EB1825}"/>
                </a:ext>
              </a:extLst>
            </p:cNvPr>
            <p:cNvSpPr txBox="1"/>
            <p:nvPr/>
          </p:nvSpPr>
          <p:spPr>
            <a:xfrm>
              <a:off x="943718" y="2874249"/>
              <a:ext cx="7256564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Font typeface="+mj-lt"/>
                <a:buAutoNum type="arabicPeriod"/>
              </a:pPr>
              <a:r>
                <a:rPr lang="es-AR" sz="2800" b="1" i="1" u="heavy" dirty="0">
                  <a:uFill>
                    <a:solidFill>
                      <a:srgbClr val="99FF33"/>
                    </a:solidFill>
                  </a:uFill>
                </a:rPr>
                <a:t>Riesgo de procedimiento</a:t>
              </a:r>
              <a:r>
                <a:rPr lang="es-AR" sz="2800" b="1" dirty="0"/>
                <a:t>: se refiere a una contingencia tributaria como consecuencia de un inadecuado proceso de gestión y control de las obligaciones tributarias.</a:t>
              </a:r>
            </a:p>
            <a:p>
              <a:pPr marL="342900" indent="-342900">
                <a:buFont typeface="+mj-lt"/>
                <a:buAutoNum type="arabicPeriod"/>
              </a:pPr>
              <a:endParaRPr lang="es-AR" sz="2800" b="1" dirty="0"/>
            </a:p>
            <a:p>
              <a:pPr marL="342900" indent="-342900">
                <a:buClr>
                  <a:srgbClr val="FF0000"/>
                </a:buClr>
                <a:buFont typeface="+mj-lt"/>
                <a:buAutoNum type="arabicPeriod"/>
              </a:pPr>
              <a:r>
                <a:rPr lang="es-AR" sz="2800" b="1" i="1" u="heavy" dirty="0">
                  <a:uFill>
                    <a:solidFill>
                      <a:srgbClr val="99FF33"/>
                    </a:solidFill>
                  </a:uFill>
                </a:rPr>
                <a:t>Riesgo de interpretación</a:t>
              </a:r>
              <a:r>
                <a:rPr lang="es-AR" sz="2800" b="1" dirty="0"/>
                <a:t>: interpretación </a:t>
              </a:r>
              <a:r>
                <a:rPr lang="es-AR" sz="2400" b="1" dirty="0"/>
                <a:t>NO</a:t>
              </a:r>
              <a:r>
                <a:rPr lang="es-AR" sz="2800" b="1" dirty="0"/>
                <a:t> compartida por la Administración Tributaria.</a:t>
              </a:r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E1B71FE9-15CA-4BFA-9A8E-62D18CCEB52E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63281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54EF6623-F1B3-48BD-8A77-9DD66F6ED8A4}"/>
              </a:ext>
            </a:extLst>
          </p:cNvPr>
          <p:cNvSpPr txBox="1"/>
          <p:nvPr/>
        </p:nvSpPr>
        <p:spPr>
          <a:xfrm>
            <a:off x="976628" y="1072333"/>
            <a:ext cx="71820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En nuestro país no hay norma.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Presunción de veracidad por parte de la administración tributaria.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Compromiso visible, consistente y sostenido en el tiempo.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No intento de evitar la responsabilidad penal. 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BE7876DB-4727-4A0F-B6EB-56DBB90921D5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1351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6F1527DA-17EE-4C2E-B343-1DABE9D41AA4}"/>
              </a:ext>
            </a:extLst>
          </p:cNvPr>
          <p:cNvSpPr txBox="1"/>
          <p:nvPr/>
        </p:nvSpPr>
        <p:spPr>
          <a:xfrm>
            <a:off x="831668" y="1995662"/>
            <a:ext cx="74719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b="1" dirty="0"/>
              <a:t>Aumento de la regulación estatal de la producción, fabricación, distribución de bienes y servicios.</a:t>
            </a:r>
          </a:p>
          <a:p>
            <a:pPr algn="ctr"/>
            <a:endParaRPr lang="es-AR" sz="3600" b="1" dirty="0"/>
          </a:p>
          <a:p>
            <a:pPr algn="ctr"/>
            <a:r>
              <a:rPr lang="es-AR" sz="3600" b="1" dirty="0"/>
              <a:t>Expansión del derecho represivo.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12F48684-C099-417A-8329-932744626417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01998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7971616E-95C2-4D1E-906D-784365802EDD}"/>
              </a:ext>
            </a:extLst>
          </p:cNvPr>
          <p:cNvGrpSpPr/>
          <p:nvPr/>
        </p:nvGrpSpPr>
        <p:grpSpPr>
          <a:xfrm>
            <a:off x="458906" y="595386"/>
            <a:ext cx="8217478" cy="5662874"/>
            <a:chOff x="463261" y="721770"/>
            <a:chExt cx="8217478" cy="5662874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C9213E4E-B639-41E2-91BF-3E070F03E34E}"/>
                </a:ext>
              </a:extLst>
            </p:cNvPr>
            <p:cNvSpPr txBox="1"/>
            <p:nvPr/>
          </p:nvSpPr>
          <p:spPr>
            <a:xfrm>
              <a:off x="463261" y="721770"/>
              <a:ext cx="8217478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800" b="1" i="1" u="sng" dirty="0">
                  <a:uFill>
                    <a:solidFill>
                      <a:srgbClr val="FFFF66"/>
                    </a:solidFill>
                  </a:uFill>
                </a:rPr>
                <a:t>Objetivos</a:t>
              </a:r>
              <a:r>
                <a:rPr lang="es-AR" sz="2800" b="1" dirty="0"/>
                <a:t>: </a:t>
              </a:r>
            </a:p>
            <a:p>
              <a:endParaRPr lang="es-AR" sz="1400" b="1" dirty="0"/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r>
                <a:rPr lang="es-AR" sz="2800" b="1" dirty="0"/>
                <a:t>Crear cultura de cumplimiento en todos y cada uno de los miembros de la organización.</a:t>
              </a:r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endParaRPr lang="es-AR" sz="1400" b="1" dirty="0"/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r>
                <a:rPr lang="es-AR" sz="2800" b="1" dirty="0"/>
                <a:t>Minimizar riesgos tributarios</a:t>
              </a:r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endParaRPr lang="es-AR" sz="1400" b="1" dirty="0"/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r>
                <a:rPr lang="es-AR" sz="2800" b="1" dirty="0"/>
                <a:t>Facilitar mecanismos de detección y corrección.</a:t>
              </a:r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endParaRPr lang="es-AR" sz="1400" b="1" dirty="0"/>
            </a:p>
            <a:p>
              <a:pPr marL="714375" indent="-342900">
                <a:buClr>
                  <a:srgbClr val="99FF33"/>
                </a:buClr>
                <a:buFont typeface="+mj-lt"/>
                <a:buAutoNum type="arabicPeriod"/>
              </a:pPr>
              <a:r>
                <a:rPr lang="es-AR" sz="2800" b="1" dirty="0"/>
                <a:t>Formar a los miembros de la organización.</a:t>
              </a:r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xmlns="" id="{D8329659-C28D-4F7A-B675-284504579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4972" y="4433755"/>
              <a:ext cx="3414056" cy="1950889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CE2E6403-CF2A-406E-A03E-9768FA51BD32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33281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07C7BFA-49FE-4AA0-8AAE-78579052A2BF}"/>
              </a:ext>
            </a:extLst>
          </p:cNvPr>
          <p:cNvSpPr txBox="1"/>
          <p:nvPr/>
        </p:nvSpPr>
        <p:spPr>
          <a:xfrm>
            <a:off x="585651" y="595279"/>
            <a:ext cx="796398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i="1" u="heavy" dirty="0">
                <a:uFill>
                  <a:solidFill>
                    <a:srgbClr val="FF0000"/>
                  </a:solidFill>
                </a:uFill>
              </a:rPr>
              <a:t>Riesgos</a:t>
            </a:r>
            <a:r>
              <a:rPr lang="es-AR" sz="2800" b="1" dirty="0"/>
              <a:t>:</a:t>
            </a:r>
          </a:p>
          <a:p>
            <a:endParaRPr lang="es-AR" sz="2800" b="1" dirty="0"/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r>
              <a:rPr lang="es-AR" sz="2800" b="1" dirty="0"/>
              <a:t>De comisión de delitos contra la Hacienda pública.</a:t>
            </a:r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endParaRPr lang="es-AR" b="1" dirty="0"/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r>
              <a:rPr lang="es-AR" sz="2800" b="1" dirty="0"/>
              <a:t>De infracción tributaria que de lugar a intereses por mora y sanciones.</a:t>
            </a:r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endParaRPr lang="es-AR" b="1" dirty="0"/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r>
              <a:rPr lang="es-AR" sz="2800" b="1" dirty="0"/>
              <a:t>De generación de deuda tributaria por mala elección de la operación a realizar</a:t>
            </a:r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endParaRPr lang="es-AR" b="1" dirty="0"/>
          </a:p>
          <a:p>
            <a:pPr marL="984250" indent="-514350">
              <a:buClr>
                <a:srgbClr val="66FFFF"/>
              </a:buClr>
              <a:buFont typeface="+mj-lt"/>
              <a:buAutoNum type="arabicPeriod"/>
            </a:pPr>
            <a:r>
              <a:rPr lang="es-AR" sz="2800" b="1" dirty="0"/>
              <a:t>De asumir una deuda tributaria de un tercero por supuestos de responsabilidad y sucesión de deudas legalmente previstas.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E7F33C64-6955-41EE-96FD-5398B2CCFD0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54598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2B2F8564-7288-4FFC-9110-D3E5D038FDE7}"/>
              </a:ext>
            </a:extLst>
          </p:cNvPr>
          <p:cNvGrpSpPr/>
          <p:nvPr/>
        </p:nvGrpSpPr>
        <p:grpSpPr>
          <a:xfrm>
            <a:off x="713947" y="864457"/>
            <a:ext cx="7707397" cy="5124733"/>
            <a:chOff x="768399" y="1070520"/>
            <a:chExt cx="7707397" cy="5124733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FA2860F1-F076-4C11-BB86-B7081B34D185}"/>
                </a:ext>
              </a:extLst>
            </p:cNvPr>
            <p:cNvSpPr txBox="1"/>
            <p:nvPr/>
          </p:nvSpPr>
          <p:spPr>
            <a:xfrm>
              <a:off x="768399" y="4163928"/>
              <a:ext cx="741177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r>
                <a:rPr lang="es-AR" sz="2800" b="1" dirty="0"/>
                <a:t>Es soporte de las áreas funcionales de la empresa.</a:t>
              </a:r>
            </a:p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endParaRPr lang="es-AR" sz="1400" b="1" dirty="0"/>
            </a:p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r>
                <a:rPr lang="es-AR" sz="2800" b="1" dirty="0"/>
                <a:t>El responsable sigue siendo quien tiene el personal a cargo.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BDEE09AC-FBE4-499A-897C-5829DDC4691E}"/>
                </a:ext>
              </a:extLst>
            </p:cNvPr>
            <p:cNvSpPr txBox="1"/>
            <p:nvPr/>
          </p:nvSpPr>
          <p:spPr>
            <a:xfrm>
              <a:off x="768399" y="1070520"/>
              <a:ext cx="4672180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r>
                <a:rPr lang="es-AR" sz="2800" b="1" dirty="0"/>
                <a:t>El Compliance Officer no tiene rol ejecutivo. Informa, aconseja. </a:t>
              </a:r>
            </a:p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endParaRPr lang="es-AR" sz="1400" b="1" dirty="0"/>
            </a:p>
            <a:p>
              <a:pPr marL="457200" indent="-457200">
                <a:buClr>
                  <a:srgbClr val="FF3399"/>
                </a:buClr>
                <a:buFont typeface="Wingdings" panose="05000000000000000000" pitchFamily="2" charset="2"/>
                <a:buChar char="v"/>
              </a:pPr>
              <a:r>
                <a:rPr lang="es-AR" sz="2800" b="1" dirty="0"/>
                <a:t>No tiene que investigar a todos y cada uno de los trabajadores. </a:t>
              </a:r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xmlns="" id="{C4EE9B20-6314-43F7-8DE2-D118FB8B5B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67752" y="1211105"/>
              <a:ext cx="2908044" cy="2664183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A5E6B68D-367F-4AB3-A75F-91F18E09244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81525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4E0A01C2-FCC3-42A2-92DB-39A5D216F9C1}"/>
              </a:ext>
            </a:extLst>
          </p:cNvPr>
          <p:cNvGrpSpPr/>
          <p:nvPr/>
        </p:nvGrpSpPr>
        <p:grpSpPr>
          <a:xfrm>
            <a:off x="565343" y="918546"/>
            <a:ext cx="8004604" cy="5016554"/>
            <a:chOff x="740232" y="1186500"/>
            <a:chExt cx="8004604" cy="5016554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A940FD97-74B2-47A7-83AB-B98F776A448E}"/>
                </a:ext>
              </a:extLst>
            </p:cNvPr>
            <p:cNvSpPr txBox="1"/>
            <p:nvPr/>
          </p:nvSpPr>
          <p:spPr>
            <a:xfrm>
              <a:off x="740232" y="1483868"/>
              <a:ext cx="43368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000" b="1" i="1" u="heavy" dirty="0">
                  <a:uFill>
                    <a:solidFill>
                      <a:srgbClr val="99FF33"/>
                    </a:solidFill>
                  </a:uFill>
                </a:rPr>
                <a:t>CANAL DE DENUNCIAS</a:t>
              </a:r>
              <a:r>
                <a:rPr lang="es-AR" sz="3000" b="1" i="1" dirty="0">
                  <a:uFill>
                    <a:solidFill>
                      <a:srgbClr val="66FFFF"/>
                    </a:solidFill>
                  </a:uFill>
                </a:rPr>
                <a:t>: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FA7D355D-B967-427B-B741-4192041720D8}"/>
                </a:ext>
              </a:extLst>
            </p:cNvPr>
            <p:cNvSpPr txBox="1"/>
            <p:nvPr/>
          </p:nvSpPr>
          <p:spPr>
            <a:xfrm>
              <a:off x="740232" y="2719793"/>
              <a:ext cx="7019107" cy="3483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50000"/>
                </a:lnSpc>
                <a:buClr>
                  <a:srgbClr val="FFFF66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Cuidado del denunciante.</a:t>
              </a:r>
            </a:p>
            <a:p>
              <a:pPr marL="457200" indent="-457200">
                <a:lnSpc>
                  <a:spcPct val="150000"/>
                </a:lnSpc>
                <a:buClr>
                  <a:srgbClr val="FFFF66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Cuidado del denunciado.</a:t>
              </a:r>
            </a:p>
            <a:p>
              <a:pPr marL="457200" indent="-457200">
                <a:lnSpc>
                  <a:spcPct val="150000"/>
                </a:lnSpc>
                <a:buClr>
                  <a:srgbClr val="FFFF66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Debe investigar TODAS las denuncias con datos suficientes.</a:t>
              </a:r>
            </a:p>
            <a:p>
              <a:pPr marL="457200" indent="-457200">
                <a:lnSpc>
                  <a:spcPct val="150000"/>
                </a:lnSpc>
                <a:buClr>
                  <a:srgbClr val="FFFF66"/>
                </a:buClr>
                <a:buFont typeface="Arial" panose="020B0604020202020204" pitchFamily="34" charset="0"/>
                <a:buChar char="•"/>
              </a:pPr>
              <a:r>
                <a:rPr lang="es-AR" sz="3000" b="1" dirty="0"/>
                <a:t>Evitar consumación de delitos. </a:t>
              </a: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xmlns="" id="{DB53A262-D257-4A1A-9B96-2F145207F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5564" y="1186500"/>
              <a:ext cx="2859272" cy="2517866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F300CA02-5861-4AAD-AA69-A3065C06B172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6220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873521A2-47FE-4428-94FF-90BC2906FDB4}"/>
              </a:ext>
            </a:extLst>
          </p:cNvPr>
          <p:cNvGrpSpPr/>
          <p:nvPr/>
        </p:nvGrpSpPr>
        <p:grpSpPr>
          <a:xfrm>
            <a:off x="592183" y="820898"/>
            <a:ext cx="7950925" cy="5211850"/>
            <a:chOff x="809897" y="784376"/>
            <a:chExt cx="7950925" cy="52118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F1F016A2-7482-4000-93A7-84BC20384CB4}"/>
                </a:ext>
              </a:extLst>
            </p:cNvPr>
            <p:cNvSpPr txBox="1"/>
            <p:nvPr/>
          </p:nvSpPr>
          <p:spPr>
            <a:xfrm>
              <a:off x="809897" y="784376"/>
              <a:ext cx="38404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800" b="1" i="1" u="heavy" dirty="0">
                  <a:uFill>
                    <a:solidFill>
                      <a:srgbClr val="99FF33"/>
                    </a:solidFill>
                  </a:uFill>
                </a:rPr>
                <a:t>Investigación Interna</a:t>
              </a:r>
              <a:r>
                <a:rPr lang="es-AR" sz="2800" b="1" i="1" dirty="0"/>
                <a:t>: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3E464261-FDEB-4ACB-857E-43402AFBB00F}"/>
                </a:ext>
              </a:extLst>
            </p:cNvPr>
            <p:cNvSpPr txBox="1"/>
            <p:nvPr/>
          </p:nvSpPr>
          <p:spPr>
            <a:xfrm>
              <a:off x="1306285" y="1595021"/>
              <a:ext cx="7454537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r>
                <a:rPr lang="es-AR" sz="2800" b="1" dirty="0"/>
                <a:t>No se rige por las disposiciones del Código Procesales Penal.</a:t>
              </a:r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endParaRPr lang="es-AR" sz="1400" b="1" dirty="0"/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r>
                <a:rPr lang="es-AR" sz="2800" b="1" dirty="0"/>
                <a:t>Denuncia anónima.</a:t>
              </a:r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endParaRPr lang="es-AR" sz="1400" b="1" dirty="0"/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r>
                <a:rPr lang="es-AR" sz="2800" b="1" dirty="0"/>
                <a:t>Hallazgo casual de un hecho delictivo.</a:t>
              </a:r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endParaRPr lang="es-AR" sz="1400" b="1" dirty="0"/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r>
                <a:rPr lang="es-AR" sz="2800" b="1" dirty="0"/>
                <a:t>No existe derecho del empleado de guardar silencio.</a:t>
              </a:r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endParaRPr lang="es-AR" sz="1400" b="1" dirty="0"/>
            </a:p>
            <a:p>
              <a:pPr marL="457200" indent="-457200">
                <a:buClr>
                  <a:srgbClr val="99FF33"/>
                </a:buClr>
                <a:buFont typeface="Wingdings" panose="05000000000000000000" pitchFamily="2" charset="2"/>
                <a:buChar char="ü"/>
              </a:pPr>
              <a:r>
                <a:rPr lang="es-AR" sz="2800" b="1" dirty="0"/>
                <a:t>No hace falta grado de sospecha para revisar papeles. </a:t>
              </a:r>
            </a:p>
          </p:txBody>
        </p:sp>
      </p:grp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907554ED-D2CF-4AE1-9712-D56E45F72B11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62975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7BC732F5-D3E1-490E-8A79-27B906F64048}"/>
              </a:ext>
            </a:extLst>
          </p:cNvPr>
          <p:cNvSpPr txBox="1"/>
          <p:nvPr/>
        </p:nvSpPr>
        <p:spPr>
          <a:xfrm>
            <a:off x="627017" y="1533997"/>
            <a:ext cx="78812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¿Con qué intensidad y recursos se debe investigar?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¿Con que ordenamiento jurídico: laboral, penal, administrativo?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¿Cómo se articulará la investigación interna con la judicial, policial o administrativa?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42C99584-A251-4B19-8825-664694119C85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589533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67D61817-BD8C-45C5-A75E-C8077CB196DF}"/>
              </a:ext>
            </a:extLst>
          </p:cNvPr>
          <p:cNvGrpSpPr/>
          <p:nvPr/>
        </p:nvGrpSpPr>
        <p:grpSpPr>
          <a:xfrm>
            <a:off x="620417" y="766211"/>
            <a:ext cx="7894457" cy="5321225"/>
            <a:chOff x="622526" y="924768"/>
            <a:chExt cx="7894457" cy="5321225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xmlns="" id="{A5EB8CDB-315E-4720-8A12-958728A55CA3}"/>
                </a:ext>
              </a:extLst>
            </p:cNvPr>
            <p:cNvGrpSpPr/>
            <p:nvPr/>
          </p:nvGrpSpPr>
          <p:grpSpPr>
            <a:xfrm>
              <a:off x="1056842" y="924768"/>
              <a:ext cx="7167725" cy="1393372"/>
              <a:chOff x="1056842" y="924768"/>
              <a:chExt cx="7167725" cy="1393372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1961BFDB-EA4A-4A36-8F48-C06298A033CA}"/>
                  </a:ext>
                </a:extLst>
              </p:cNvPr>
              <p:cNvSpPr txBox="1"/>
              <p:nvPr/>
            </p:nvSpPr>
            <p:spPr>
              <a:xfrm>
                <a:off x="1056842" y="1364033"/>
                <a:ext cx="33173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2800" b="1" i="1" u="sng" dirty="0">
                    <a:uFill>
                      <a:solidFill>
                        <a:srgbClr val="99FF33"/>
                      </a:solidFill>
                    </a:uFill>
                  </a:rPr>
                  <a:t>Compliance Officer</a:t>
                </a:r>
              </a:p>
            </p:txBody>
          </p:sp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xmlns="" id="{174D87F8-0D04-4AD8-977E-4FA279A5853B}"/>
                  </a:ext>
                </a:extLst>
              </p:cNvPr>
              <p:cNvSpPr txBox="1"/>
              <p:nvPr/>
            </p:nvSpPr>
            <p:spPr>
              <a:xfrm>
                <a:off x="4906030" y="933145"/>
                <a:ext cx="3318537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sz="2800" b="1" dirty="0"/>
                  <a:t>Funcionario Interno</a:t>
                </a:r>
              </a:p>
              <a:p>
                <a:endParaRPr lang="es-AR" sz="2800" b="1" dirty="0"/>
              </a:p>
              <a:p>
                <a:r>
                  <a:rPr lang="es-AR" sz="2800" b="1" dirty="0"/>
                  <a:t>Funcionario Externo</a:t>
                </a:r>
              </a:p>
            </p:txBody>
          </p:sp>
          <p:sp>
            <p:nvSpPr>
              <p:cNvPr id="5" name="Abrir llave 4">
                <a:extLst>
                  <a:ext uri="{FF2B5EF4-FFF2-40B4-BE49-F238E27FC236}">
                    <a16:creationId xmlns:a16="http://schemas.microsoft.com/office/drawing/2014/main" xmlns="" id="{ABB575E1-8026-4F45-A2A7-4B4BD73F6524}"/>
                  </a:ext>
                </a:extLst>
              </p:cNvPr>
              <p:cNvSpPr/>
              <p:nvPr/>
            </p:nvSpPr>
            <p:spPr>
              <a:xfrm>
                <a:off x="4505143" y="924768"/>
                <a:ext cx="269966" cy="1393372"/>
              </a:xfrm>
              <a:prstGeom prst="leftBrace">
                <a:avLst>
                  <a:gd name="adj1" fmla="val 63172"/>
                  <a:gd name="adj2" fmla="val 50000"/>
                </a:avLst>
              </a:prstGeom>
              <a:ln w="38100">
                <a:solidFill>
                  <a:srgbClr val="99F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AR" sz="2800" b="1" dirty="0"/>
              </a:p>
            </p:txBody>
          </p:sp>
        </p:grp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xmlns="" id="{E442BE04-3078-4F67-8C89-438817430268}"/>
                </a:ext>
              </a:extLst>
            </p:cNvPr>
            <p:cNvSpPr txBox="1"/>
            <p:nvPr/>
          </p:nvSpPr>
          <p:spPr>
            <a:xfrm>
              <a:off x="622526" y="2798895"/>
              <a:ext cx="7894457" cy="3447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Debe estar especializado en materia tributaria.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Ser autónomo. 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Tener criterio propio. 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Firmeza.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Trabajar en equipo.</a:t>
              </a:r>
            </a:p>
            <a:p>
              <a:pPr marL="457200" indent="-45720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s-AR" sz="2800" b="1" dirty="0"/>
                <a:t>Habilidad en la comunicación.</a:t>
              </a:r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xmlns="" id="{FB5EE42F-010D-4AEB-9E72-EBE36E875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7841" y="3679714"/>
              <a:ext cx="2139881" cy="2145978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xmlns="" id="{2A178916-42CC-4992-9268-79C289DBB902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78110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05A2C5E9-35F3-4582-9074-9B47A159F06C}"/>
              </a:ext>
            </a:extLst>
          </p:cNvPr>
          <p:cNvSpPr txBox="1"/>
          <p:nvPr/>
        </p:nvSpPr>
        <p:spPr>
          <a:xfrm>
            <a:off x="1029788" y="779945"/>
            <a:ext cx="707571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2600" b="1" dirty="0"/>
              <a:t>Cambios constantes en las normas y en su interpretación.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sz="26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2600" b="1" dirty="0"/>
              <a:t>No aconseja política ni estrategia tributaria, sólo debe hacer que se cumpla.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sz="26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2600" b="1" dirty="0"/>
              <a:t>El conocimiento que debe tener es el necesario para poder controlar y establecer sistemas para hacerlo.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sz="26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2600" b="1" dirty="0"/>
              <a:t>Las decisiones las toma el Consejo de Administración con asesoramiento de los especialistas. 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103C0629-8E60-4992-B145-52FF3A1F9E99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69935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xmlns="" id="{71A14E8B-731F-4114-95E2-0678BA88FD6B}"/>
              </a:ext>
            </a:extLst>
          </p:cNvPr>
          <p:cNvGrpSpPr/>
          <p:nvPr/>
        </p:nvGrpSpPr>
        <p:grpSpPr>
          <a:xfrm>
            <a:off x="736277" y="1107915"/>
            <a:ext cx="7662736" cy="4637817"/>
            <a:chOff x="1078851" y="1075429"/>
            <a:chExt cx="7662736" cy="4637817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xmlns="" id="{3FE80B82-822C-49EC-B84E-788589FD5534}"/>
                </a:ext>
              </a:extLst>
            </p:cNvPr>
            <p:cNvGrpSpPr/>
            <p:nvPr/>
          </p:nvGrpSpPr>
          <p:grpSpPr>
            <a:xfrm>
              <a:off x="1078851" y="1075429"/>
              <a:ext cx="7662736" cy="2741215"/>
              <a:chOff x="1078851" y="1075429"/>
              <a:chExt cx="7662736" cy="2741215"/>
            </a:xfrm>
          </p:grpSpPr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xmlns="" id="{A79A5BF0-F557-4E41-853E-D190A35C2C13}"/>
                  </a:ext>
                </a:extLst>
              </p:cNvPr>
              <p:cNvSpPr txBox="1"/>
              <p:nvPr/>
            </p:nvSpPr>
            <p:spPr>
              <a:xfrm>
                <a:off x="1078851" y="1322652"/>
                <a:ext cx="446081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2800" b="1" dirty="0"/>
                  <a:t>La igualdad de las partes en el proceso es esencial en un estado de derecho e imprescindible para hablar de debido proceso (CN).</a:t>
                </a:r>
              </a:p>
            </p:txBody>
          </p:sp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xmlns="" id="{F0E37A43-AD73-4A96-BC48-B316EF3A8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95061" y="1075429"/>
                <a:ext cx="2746526" cy="2741215"/>
              </a:xfrm>
              <a:prstGeom prst="rect">
                <a:avLst/>
              </a:prstGeom>
              <a:ln w="38100">
                <a:solidFill>
                  <a:srgbClr val="66FFFF"/>
                </a:solidFill>
              </a:ln>
            </p:spPr>
          </p:pic>
        </p:grp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xmlns="" id="{603C4D86-4A7D-4D7E-86D4-AC893759F588}"/>
                </a:ext>
              </a:extLst>
            </p:cNvPr>
            <p:cNvGrpSpPr/>
            <p:nvPr/>
          </p:nvGrpSpPr>
          <p:grpSpPr>
            <a:xfrm>
              <a:off x="1240715" y="4512917"/>
              <a:ext cx="7297851" cy="1200329"/>
              <a:chOff x="763770" y="3963406"/>
              <a:chExt cx="7297851" cy="1200329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0F7E9460-FB6E-4AB5-B9DB-E6E3A6C7AF0B}"/>
                  </a:ext>
                </a:extLst>
              </p:cNvPr>
              <p:cNvSpPr txBox="1"/>
              <p:nvPr/>
            </p:nvSpPr>
            <p:spPr>
              <a:xfrm>
                <a:off x="1294993" y="3963406"/>
                <a:ext cx="293478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2400" b="1" dirty="0"/>
                  <a:t>Estado, AFIP (o las administraciones locales)</a:t>
                </a:r>
              </a:p>
            </p:txBody>
          </p:sp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xmlns="" id="{2EFDC184-0BDA-4765-A7F9-123FB907B563}"/>
                  </a:ext>
                </a:extLst>
              </p:cNvPr>
              <p:cNvSpPr txBox="1"/>
              <p:nvPr/>
            </p:nvSpPr>
            <p:spPr>
              <a:xfrm>
                <a:off x="5083221" y="3963406"/>
                <a:ext cx="26064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2400" b="1" dirty="0"/>
                  <a:t>Contribuyente</a:t>
                </a:r>
              </a:p>
              <a:p>
                <a:r>
                  <a:rPr lang="es-AR" sz="2400" b="1" dirty="0"/>
                  <a:t>(personas físicas o jurídicas)</a:t>
                </a:r>
              </a:p>
            </p:txBody>
          </p:sp>
          <p:sp>
            <p:nvSpPr>
              <p:cNvPr id="5" name="Es igual a 4">
                <a:extLst>
                  <a:ext uri="{FF2B5EF4-FFF2-40B4-BE49-F238E27FC236}">
                    <a16:creationId xmlns:a16="http://schemas.microsoft.com/office/drawing/2014/main" xmlns="" id="{C3B4AECF-C3ED-4CF2-9B35-EEC6EB575C32}"/>
                  </a:ext>
                </a:extLst>
              </p:cNvPr>
              <p:cNvSpPr/>
              <p:nvPr/>
            </p:nvSpPr>
            <p:spPr>
              <a:xfrm>
                <a:off x="4141474" y="4313918"/>
                <a:ext cx="635726" cy="487680"/>
              </a:xfrm>
              <a:prstGeom prst="mathEqual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b="1" dirty="0">
                  <a:solidFill>
                    <a:srgbClr val="66FF99"/>
                  </a:solidFill>
                </a:endParaRPr>
              </a:p>
            </p:txBody>
          </p:sp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xmlns="" id="{A800F3E8-FD6A-4715-B19B-7238CCF935B0}"/>
                  </a:ext>
                </a:extLst>
              </p:cNvPr>
              <p:cNvSpPr txBox="1"/>
              <p:nvPr/>
            </p:nvSpPr>
            <p:spPr>
              <a:xfrm>
                <a:off x="763770" y="4032157"/>
                <a:ext cx="53122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4400" b="1" dirty="0">
                    <a:solidFill>
                      <a:srgbClr val="66FF99"/>
                    </a:solidFill>
                  </a:rPr>
                  <a:t>¿</a:t>
                </a:r>
              </a:p>
            </p:txBody>
          </p:sp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xmlns="" id="{2A498472-3E88-43F9-B3B3-CD18D94C2EE4}"/>
                  </a:ext>
                </a:extLst>
              </p:cNvPr>
              <p:cNvSpPr txBox="1"/>
              <p:nvPr/>
            </p:nvSpPr>
            <p:spPr>
              <a:xfrm>
                <a:off x="7623681" y="4173037"/>
                <a:ext cx="43794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sz="4400" b="1" dirty="0">
                    <a:solidFill>
                      <a:srgbClr val="66FF99"/>
                    </a:solidFill>
                  </a:rPr>
                  <a:t>?</a:t>
                </a:r>
                <a:endParaRPr lang="es-AR" sz="4000" b="1" dirty="0">
                  <a:solidFill>
                    <a:srgbClr val="66FF99"/>
                  </a:solidFill>
                </a:endParaRPr>
              </a:p>
            </p:txBody>
          </p:sp>
        </p:grpSp>
      </p:grp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xmlns="" id="{00C95F89-3C10-45C0-A493-AEC13682C3C6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056446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B53338BA-4BFF-447C-B6B2-8F855788FF52}"/>
              </a:ext>
            </a:extLst>
          </p:cNvPr>
          <p:cNvGrpSpPr/>
          <p:nvPr/>
        </p:nvGrpSpPr>
        <p:grpSpPr>
          <a:xfrm>
            <a:off x="788125" y="595443"/>
            <a:ext cx="7559040" cy="5662760"/>
            <a:chOff x="862148" y="670561"/>
            <a:chExt cx="7559040" cy="5662760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5FC54CDF-3708-40E7-918C-1446A2950620}"/>
                </a:ext>
              </a:extLst>
            </p:cNvPr>
            <p:cNvSpPr txBox="1"/>
            <p:nvPr/>
          </p:nvSpPr>
          <p:spPr>
            <a:xfrm>
              <a:off x="862148" y="670561"/>
              <a:ext cx="7559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400" b="1" dirty="0"/>
                <a:t>Existen múltiples trabas para que pueda hablarse de igualdad de armas: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C5D457E0-0FF8-4099-8FCD-4D09EFF27C0C}"/>
                </a:ext>
              </a:extLst>
            </p:cNvPr>
            <p:cNvSpPr txBox="1"/>
            <p:nvPr/>
          </p:nvSpPr>
          <p:spPr>
            <a:xfrm>
              <a:off x="1227909" y="1672045"/>
              <a:ext cx="6827519" cy="4661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AR" sz="2000" b="1" dirty="0"/>
                <a:t>Amplios poderes de la Administración Tributaria para poder verificar a cualquier contribuyente.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AR" sz="2000" b="1" dirty="0"/>
                <a:t>Posibilidad de requerir el inmediato auxilio de la fuerza pública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AR" sz="2000" b="1" dirty="0"/>
                <a:t>Solicitar órdenes de allanamiento que DEBERÁN ser despachadas por el juez dentro de las 24 hs. 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AR" sz="2000" b="1" dirty="0"/>
                <a:t>Posibilidad de trabar, en forma inmediata, medida precautorias y embargos administrativos o judiciales. (lesiona el derecho de defensa e igualdad)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AR" sz="2000" b="1" dirty="0"/>
                <a:t>Múltiples roles de la administración.</a:t>
              </a:r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10262B35-4256-4C0B-B653-8D8D21CFF5D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46434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B73A4D06-9DA6-4A9C-BB90-FAD8BDB989C2}"/>
              </a:ext>
            </a:extLst>
          </p:cNvPr>
          <p:cNvGrpSpPr/>
          <p:nvPr/>
        </p:nvGrpSpPr>
        <p:grpSpPr>
          <a:xfrm>
            <a:off x="539931" y="783240"/>
            <a:ext cx="8055428" cy="5522296"/>
            <a:chOff x="539931" y="783240"/>
            <a:chExt cx="8055428" cy="5522296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xmlns="" id="{AD2955DE-9C8D-4913-9A73-237B0302D0D9}"/>
                </a:ext>
              </a:extLst>
            </p:cNvPr>
            <p:cNvGrpSpPr/>
            <p:nvPr/>
          </p:nvGrpSpPr>
          <p:grpSpPr>
            <a:xfrm>
              <a:off x="539931" y="783240"/>
              <a:ext cx="8055428" cy="2690949"/>
              <a:chOff x="757646" y="1881050"/>
              <a:chExt cx="7883435" cy="2690949"/>
            </a:xfrm>
          </p:grpSpPr>
          <p:grpSp>
            <p:nvGrpSpPr>
              <p:cNvPr id="5" name="Grupo 4">
                <a:extLst>
                  <a:ext uri="{FF2B5EF4-FFF2-40B4-BE49-F238E27FC236}">
                    <a16:creationId xmlns:a16="http://schemas.microsoft.com/office/drawing/2014/main" xmlns="" id="{13A91823-B4A2-4721-8666-3954BE77293D}"/>
                  </a:ext>
                </a:extLst>
              </p:cNvPr>
              <p:cNvGrpSpPr/>
              <p:nvPr/>
            </p:nvGrpSpPr>
            <p:grpSpPr>
              <a:xfrm>
                <a:off x="757646" y="1881050"/>
                <a:ext cx="3291840" cy="2690949"/>
                <a:chOff x="992777" y="1881051"/>
                <a:chExt cx="3291840" cy="2690949"/>
              </a:xfrm>
            </p:grpSpPr>
            <p:sp>
              <p:nvSpPr>
                <p:cNvPr id="2" name="CuadroTexto 1">
                  <a:extLst>
                    <a:ext uri="{FF2B5EF4-FFF2-40B4-BE49-F238E27FC236}">
                      <a16:creationId xmlns:a16="http://schemas.microsoft.com/office/drawing/2014/main" xmlns="" id="{269E11C7-AC4F-42B8-9DB2-8F3B0278EB34}"/>
                    </a:ext>
                  </a:extLst>
                </p:cNvPr>
                <p:cNvSpPr txBox="1"/>
                <p:nvPr/>
              </p:nvSpPr>
              <p:spPr>
                <a:xfrm>
                  <a:off x="1158240" y="2195474"/>
                  <a:ext cx="2882538" cy="20621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AR" sz="3200" b="1" dirty="0"/>
                    <a:t>Globalización y complejización de los vínculos comerciales.</a:t>
                  </a:r>
                </a:p>
              </p:txBody>
            </p:sp>
            <p:sp>
              <p:nvSpPr>
                <p:cNvPr id="4" name="Rectángulo: esquinas redondeadas 3">
                  <a:extLst>
                    <a:ext uri="{FF2B5EF4-FFF2-40B4-BE49-F238E27FC236}">
                      <a16:creationId xmlns:a16="http://schemas.microsoft.com/office/drawing/2014/main" xmlns="" id="{7068C8CD-35EA-4362-B89F-E87B044AC69D}"/>
                    </a:ext>
                  </a:extLst>
                </p:cNvPr>
                <p:cNvSpPr/>
                <p:nvPr/>
              </p:nvSpPr>
              <p:spPr>
                <a:xfrm>
                  <a:off x="992777" y="1881051"/>
                  <a:ext cx="3291840" cy="2690949"/>
                </a:xfrm>
                <a:prstGeom prst="roundRect">
                  <a:avLst/>
                </a:prstGeom>
                <a:noFill/>
                <a:ln w="57150">
                  <a:solidFill>
                    <a:srgbClr val="99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AR" dirty="0"/>
                </a:p>
              </p:txBody>
            </p:sp>
          </p:grpSp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xmlns="" id="{BF30D77F-4CA8-44CE-8320-07FFE138E1FC}"/>
                  </a:ext>
                </a:extLst>
              </p:cNvPr>
              <p:cNvGrpSpPr/>
              <p:nvPr/>
            </p:nvGrpSpPr>
            <p:grpSpPr>
              <a:xfrm>
                <a:off x="5170715" y="1881050"/>
                <a:ext cx="3470366" cy="2690949"/>
                <a:chOff x="4883332" y="1881051"/>
                <a:chExt cx="3470366" cy="2690949"/>
              </a:xfrm>
            </p:grpSpPr>
            <p:sp>
              <p:nvSpPr>
                <p:cNvPr id="3" name="CuadroTexto 2">
                  <a:extLst>
                    <a:ext uri="{FF2B5EF4-FFF2-40B4-BE49-F238E27FC236}">
                      <a16:creationId xmlns:a16="http://schemas.microsoft.com/office/drawing/2014/main" xmlns="" id="{941A6EB3-76B7-4004-A849-89A314F79181}"/>
                    </a:ext>
                  </a:extLst>
                </p:cNvPr>
                <p:cNvSpPr txBox="1"/>
                <p:nvPr/>
              </p:nvSpPr>
              <p:spPr>
                <a:xfrm>
                  <a:off x="4883332" y="2177141"/>
                  <a:ext cx="3470366" cy="20621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AR" sz="3200" b="1" dirty="0"/>
                    <a:t>Globalización y complejización de las obligaciones tributarias.</a:t>
                  </a:r>
                </a:p>
              </p:txBody>
            </p:sp>
            <p:sp>
              <p:nvSpPr>
                <p:cNvPr id="6" name="Rectángulo: esquinas redondeadas 5">
                  <a:extLst>
                    <a:ext uri="{FF2B5EF4-FFF2-40B4-BE49-F238E27FC236}">
                      <a16:creationId xmlns:a16="http://schemas.microsoft.com/office/drawing/2014/main" xmlns="" id="{E303A3C7-9122-4BCA-B750-E70EC930121A}"/>
                    </a:ext>
                  </a:extLst>
                </p:cNvPr>
                <p:cNvSpPr/>
                <p:nvPr/>
              </p:nvSpPr>
              <p:spPr>
                <a:xfrm>
                  <a:off x="4950822" y="1881051"/>
                  <a:ext cx="3291840" cy="2690949"/>
                </a:xfrm>
                <a:prstGeom prst="roundRect">
                  <a:avLst/>
                </a:prstGeom>
                <a:noFill/>
                <a:ln w="57150">
                  <a:solidFill>
                    <a:srgbClr val="99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AR" dirty="0"/>
                </a:p>
              </p:txBody>
            </p:sp>
          </p:grpSp>
          <p:sp>
            <p:nvSpPr>
              <p:cNvPr id="8" name="Flecha: a la izquierda y derecha 7">
                <a:extLst>
                  <a:ext uri="{FF2B5EF4-FFF2-40B4-BE49-F238E27FC236}">
                    <a16:creationId xmlns:a16="http://schemas.microsoft.com/office/drawing/2014/main" xmlns="" id="{95131E46-4620-4686-BDF7-1E878C992A27}"/>
                  </a:ext>
                </a:extLst>
              </p:cNvPr>
              <p:cNvSpPr/>
              <p:nvPr/>
            </p:nvSpPr>
            <p:spPr>
              <a:xfrm>
                <a:off x="4116976" y="2995747"/>
                <a:ext cx="1053739" cy="461554"/>
              </a:xfrm>
              <a:prstGeom prst="leftRightArrow">
                <a:avLst/>
              </a:prstGeom>
              <a:solidFill>
                <a:schemeClr val="tx2">
                  <a:lumMod val="75000"/>
                </a:schemeClr>
              </a:solidFill>
              <a:ln w="38100">
                <a:solidFill>
                  <a:srgbClr val="66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dirty="0"/>
              </a:p>
            </p:txBody>
          </p:sp>
        </p:grp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xmlns="" id="{3E5ED956-314D-4F26-B104-49B58839F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0837" y="4122979"/>
              <a:ext cx="3133616" cy="2182557"/>
            </a:xfrm>
            <a:prstGeom prst="rect">
              <a:avLst/>
            </a:prstGeom>
            <a:ln w="38100">
              <a:solidFill>
                <a:srgbClr val="FFFF66"/>
              </a:solidFill>
            </a:ln>
          </p:spPr>
        </p:pic>
      </p:grp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xmlns="" id="{6794326F-EC15-45A4-B331-81CDE003F9ED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300031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3A7D0381-B7EC-4EE3-953C-0FF36D7F5C95}"/>
              </a:ext>
            </a:extLst>
          </p:cNvPr>
          <p:cNvGrpSpPr/>
          <p:nvPr/>
        </p:nvGrpSpPr>
        <p:grpSpPr>
          <a:xfrm>
            <a:off x="732167" y="599536"/>
            <a:ext cx="7670957" cy="5654575"/>
            <a:chOff x="801189" y="645847"/>
            <a:chExt cx="7670957" cy="5654575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AD69640B-BF21-4FB9-9F02-99F7932BB0C7}"/>
                </a:ext>
              </a:extLst>
            </p:cNvPr>
            <p:cNvSpPr txBox="1"/>
            <p:nvPr/>
          </p:nvSpPr>
          <p:spPr>
            <a:xfrm>
              <a:off x="801189" y="1106572"/>
              <a:ext cx="4258492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Clr>
                  <a:srgbClr val="99FF33"/>
                </a:buClr>
                <a:buFont typeface="Wingdings" panose="05000000000000000000" pitchFamily="2" charset="2"/>
                <a:buChar char="Ø"/>
              </a:pPr>
              <a:r>
                <a:rPr lang="es-AR" sz="2800" b="1" dirty="0"/>
                <a:t>Aceptación por parte de la justicia de la presunción de legitimidad de la boleta de deuda.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C1B4A969-16D0-4166-9412-523BF371C714}"/>
                </a:ext>
              </a:extLst>
            </p:cNvPr>
            <p:cNvSpPr txBox="1"/>
            <p:nvPr/>
          </p:nvSpPr>
          <p:spPr>
            <a:xfrm>
              <a:off x="801189" y="3622766"/>
              <a:ext cx="743712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Clr>
                  <a:srgbClr val="99FF33"/>
                </a:buClr>
                <a:buFont typeface="Wingdings" panose="05000000000000000000" pitchFamily="2" charset="2"/>
                <a:buChar char="Ø"/>
              </a:pPr>
              <a:r>
                <a:rPr lang="es-AR" sz="2800" b="1" dirty="0"/>
                <a:t>Delegación de la facultad al propio Fisco para reglamentar determinadas Leyes – Resoluciones de carácter general.</a:t>
              </a:r>
            </a:p>
            <a:p>
              <a:pPr marL="514350" indent="-514350">
                <a:buClr>
                  <a:srgbClr val="99FF33"/>
                </a:buClr>
                <a:buFont typeface="Wingdings" panose="05000000000000000000" pitchFamily="2" charset="2"/>
                <a:buChar char="Ø"/>
              </a:pPr>
              <a:endParaRPr lang="es-AR" sz="2800" b="1" dirty="0"/>
            </a:p>
            <a:p>
              <a:pPr marL="514350" indent="-514350">
                <a:buClr>
                  <a:srgbClr val="99FF33"/>
                </a:buClr>
                <a:buFont typeface="Wingdings" panose="05000000000000000000" pitchFamily="2" charset="2"/>
                <a:buChar char="Ø"/>
              </a:pPr>
              <a:r>
                <a:rPr lang="es-AR" sz="2800" b="1" dirty="0"/>
                <a:t>Suele no realizarse análisis de la oportunidad y constitucionalidad.</a:t>
              </a: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xmlns="" id="{4136A964-CA62-4200-BFC0-369F55FCA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59681" y="645847"/>
              <a:ext cx="3412465" cy="2707223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4FC0DF14-8804-4635-966C-BCC268329B37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62780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225BA9F8-FD92-4EFD-B764-B183C8E0820F}"/>
              </a:ext>
            </a:extLst>
          </p:cNvPr>
          <p:cNvGrpSpPr/>
          <p:nvPr/>
        </p:nvGrpSpPr>
        <p:grpSpPr>
          <a:xfrm>
            <a:off x="488644" y="1412856"/>
            <a:ext cx="8158003" cy="4027935"/>
            <a:chOff x="734910" y="1322699"/>
            <a:chExt cx="8158003" cy="4027935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BFC9BF28-6FF6-4172-81D6-F0F6873A8EBE}"/>
                </a:ext>
              </a:extLst>
            </p:cNvPr>
            <p:cNvSpPr txBox="1"/>
            <p:nvPr/>
          </p:nvSpPr>
          <p:spPr>
            <a:xfrm>
              <a:off x="734910" y="1322699"/>
              <a:ext cx="787254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66FFFF"/>
                </a:buClr>
                <a:buFont typeface="Wingdings" panose="05000000000000000000" pitchFamily="2" charset="2"/>
                <a:buChar char="ü"/>
              </a:pPr>
              <a:r>
                <a:rPr lang="es-AR" sz="3000" b="1" dirty="0"/>
                <a:t>CSJN – Fallo “Intercorp” subraya la igualdad de las partes en el proceso y el principio de división de poderes.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xmlns="" id="{65942BCF-D90C-459E-B36B-4B6F9F4FA855}"/>
                </a:ext>
              </a:extLst>
            </p:cNvPr>
            <p:cNvSpPr txBox="1"/>
            <p:nvPr/>
          </p:nvSpPr>
          <p:spPr>
            <a:xfrm>
              <a:off x="734910" y="3290500"/>
              <a:ext cx="76727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66FFFF"/>
                </a:buClr>
                <a:buFont typeface="Wingdings" panose="05000000000000000000" pitchFamily="2" charset="2"/>
                <a:buChar char="ü"/>
              </a:pPr>
              <a:r>
                <a:rPr lang="es-AR" sz="3000" b="1" dirty="0"/>
                <a:t>Prohibición de los fiscos de decretar embargos en sede administrativa.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xmlns="" id="{07F44F30-E961-4C10-83C2-E3A91FA861C4}"/>
                </a:ext>
              </a:extLst>
            </p:cNvPr>
            <p:cNvSpPr txBox="1"/>
            <p:nvPr/>
          </p:nvSpPr>
          <p:spPr>
            <a:xfrm>
              <a:off x="734910" y="4796636"/>
              <a:ext cx="81580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Clr>
                  <a:srgbClr val="66FFFF"/>
                </a:buClr>
                <a:buFont typeface="Wingdings" panose="05000000000000000000" pitchFamily="2" charset="2"/>
                <a:buChar char="ü"/>
              </a:pPr>
              <a:r>
                <a:rPr lang="es-AR" sz="3000" b="1" dirty="0"/>
                <a:t>No todas las legislaciones locales lo acataron.</a:t>
              </a:r>
            </a:p>
          </p:txBody>
        </p:sp>
      </p:grp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4F45AEA1-0023-4D88-82E2-96D2FF4B297E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378384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B2324F7B-A4F9-4CE0-AD02-985CB137AE40}"/>
              </a:ext>
            </a:extLst>
          </p:cNvPr>
          <p:cNvSpPr txBox="1"/>
          <p:nvPr/>
        </p:nvSpPr>
        <p:spPr>
          <a:xfrm>
            <a:off x="879565" y="841500"/>
            <a:ext cx="737616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99FF33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El Criminal Compliance implica un cambio de modelo:</a:t>
            </a:r>
          </a:p>
          <a:p>
            <a:pPr marL="285750" indent="-285750">
              <a:buClr>
                <a:srgbClr val="99FF33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99FF33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Derecho punitivo (reactivo) a Officer Compliance (proactivo)</a:t>
            </a:r>
          </a:p>
          <a:p>
            <a:pPr marL="285750" indent="-285750">
              <a:buClr>
                <a:srgbClr val="99FF33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99FF33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Prevención</a:t>
            </a:r>
          </a:p>
          <a:p>
            <a:pPr marL="285750" indent="-285750">
              <a:buClr>
                <a:srgbClr val="99FF33"/>
              </a:buClr>
              <a:buFont typeface="Wingdings" panose="05000000000000000000" pitchFamily="2" charset="2"/>
              <a:buChar char="Ø"/>
            </a:pPr>
            <a:endParaRPr lang="es-AR" sz="3000" b="1" dirty="0"/>
          </a:p>
          <a:p>
            <a:pPr marL="457200" indent="-457200">
              <a:buClr>
                <a:srgbClr val="99FF33"/>
              </a:buClr>
              <a:buFont typeface="Wingdings" panose="05000000000000000000" pitchFamily="2" charset="2"/>
              <a:buChar char="Ø"/>
            </a:pPr>
            <a:r>
              <a:rPr lang="es-AR" sz="3000" b="1" dirty="0"/>
              <a:t>Cambio cultural en las empresas: generar cultura de cumplimiento. Apego a la legalidad. 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B81811FE-F3BE-4202-A121-88039A1A526D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832172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1DF1398F-EE89-45B0-9D71-B53091F06175}"/>
              </a:ext>
            </a:extLst>
          </p:cNvPr>
          <p:cNvSpPr txBox="1"/>
          <p:nvPr/>
        </p:nvSpPr>
        <p:spPr>
          <a:xfrm>
            <a:off x="747889" y="841500"/>
            <a:ext cx="76395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000" b="1" dirty="0"/>
              <a:t>La implementación del Criminal Compliance no garantiza que no se cometan delitos.</a:t>
            </a:r>
          </a:p>
          <a:p>
            <a:endParaRPr lang="es-AR" sz="3000" b="1" dirty="0"/>
          </a:p>
          <a:p>
            <a:r>
              <a:rPr lang="es-AR" sz="3000" b="1" dirty="0"/>
              <a:t>Pueden certificarse los “programas de integridad” deslindando con claridad las responsabilidades del Tax Compliance en el ámbito de su actuación.</a:t>
            </a:r>
          </a:p>
          <a:p>
            <a:endParaRPr lang="es-AR" sz="3000" b="1" dirty="0"/>
          </a:p>
          <a:p>
            <a:r>
              <a:rPr lang="es-AR" sz="3000" b="1" dirty="0"/>
              <a:t>La desconfianza de la administración en relación al contribuyente debería virar a una relación de confianza.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4A57178A-F6CA-412A-9EA6-0C55EF43B95D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349647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AC5C226D-EE9A-4AE5-81CF-DF3B8CB91F4D}"/>
              </a:ext>
            </a:extLst>
          </p:cNvPr>
          <p:cNvSpPr txBox="1"/>
          <p:nvPr/>
        </p:nvSpPr>
        <p:spPr>
          <a:xfrm>
            <a:off x="770708" y="1533997"/>
            <a:ext cx="7593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3000" b="1" dirty="0"/>
              <a:t>El Tax Compliance debe informar al comité de ética o al consejo de administración. 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3000" b="1" dirty="0"/>
              <a:t>Debe realizar una </a:t>
            </a:r>
            <a:r>
              <a:rPr lang="es-AR" sz="3000" b="1" i="1" u="sng" dirty="0">
                <a:uFill>
                  <a:solidFill>
                    <a:srgbClr val="66FF99"/>
                  </a:solidFill>
                </a:uFill>
              </a:rPr>
              <a:t>propuesta de actuación</a:t>
            </a:r>
            <a:r>
              <a:rPr lang="es-AR" sz="3000" b="1" dirty="0"/>
              <a:t>: regularizar – denunciar – rectificar.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sz="30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v"/>
            </a:pPr>
            <a:r>
              <a:rPr lang="es-AR" sz="3000" b="1" dirty="0"/>
              <a:t>Indemnizar el daño causado evita mayor daño económico.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C35C2574-24BA-490B-B2AB-33275BC28908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Clr>
                <a:srgbClr val="66FFFF"/>
              </a:buClr>
              <a:buFont typeface="Wingdings" panose="05000000000000000000" pitchFamily="2" charset="2"/>
              <a:buChar char="v"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63776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70D15F1-F315-4E6C-B95D-4B5849242B88}"/>
              </a:ext>
            </a:extLst>
          </p:cNvPr>
          <p:cNvSpPr txBox="1"/>
          <p:nvPr/>
        </p:nvSpPr>
        <p:spPr>
          <a:xfrm>
            <a:off x="566057" y="505123"/>
            <a:ext cx="801188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i="1" u="heavy" dirty="0">
                <a:uFill>
                  <a:solidFill>
                    <a:srgbClr val="66FF99"/>
                  </a:solidFill>
                </a:uFill>
              </a:rPr>
              <a:t>Caso de Economía de Opción</a:t>
            </a:r>
            <a:r>
              <a:rPr lang="es-AR" sz="28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2800" b="1" dirty="0"/>
          </a:p>
          <a:p>
            <a:pPr marL="457200" indent="-457200">
              <a:buClr>
                <a:srgbClr val="FFFF66"/>
              </a:buClr>
              <a:buFont typeface="Wingdings" panose="05000000000000000000" pitchFamily="2" charset="2"/>
              <a:buChar char="v"/>
            </a:pPr>
            <a:r>
              <a:rPr lang="es-AR" sz="2800" b="1" dirty="0"/>
              <a:t>Delito – Infracción - Elusión -  Diferencias de interpretación – administración – contribuyente.</a:t>
            </a:r>
          </a:p>
          <a:p>
            <a:pPr marL="342900" indent="-342900">
              <a:buClr>
                <a:srgbClr val="FFFF66"/>
              </a:buClr>
              <a:buFont typeface="Wingdings" panose="05000000000000000000" pitchFamily="2" charset="2"/>
              <a:buChar char="v"/>
            </a:pPr>
            <a:endParaRPr lang="es-AR" sz="2000" b="1" dirty="0"/>
          </a:p>
          <a:p>
            <a:pPr marL="457200" indent="-457200">
              <a:buClr>
                <a:srgbClr val="FFFF66"/>
              </a:buClr>
              <a:buFont typeface="Wingdings" panose="05000000000000000000" pitchFamily="2" charset="2"/>
              <a:buChar char="v"/>
            </a:pPr>
            <a:r>
              <a:rPr lang="es-AR" sz="2800" b="1" dirty="0"/>
              <a:t>Cuando la operación tiene un impacto fiscal relevante debe optar por una visión conservadora, pedir asesoramiento a un estudio externo especializado o acudir a la propia agencia tributaria (consulta vinculante).</a:t>
            </a:r>
          </a:p>
          <a:p>
            <a:pPr marL="457200" indent="-457200">
              <a:buClr>
                <a:srgbClr val="FFFF66"/>
              </a:buClr>
              <a:buFont typeface="Wingdings" panose="05000000000000000000" pitchFamily="2" charset="2"/>
              <a:buChar char="v"/>
            </a:pPr>
            <a:endParaRPr lang="es-AR" b="1" dirty="0"/>
          </a:p>
          <a:p>
            <a:pPr marL="457200" indent="-457200">
              <a:buClr>
                <a:srgbClr val="FFFF66"/>
              </a:buClr>
              <a:buFont typeface="Wingdings" panose="05000000000000000000" pitchFamily="2" charset="2"/>
              <a:buChar char="v"/>
            </a:pPr>
            <a:r>
              <a:rPr lang="es-AR" sz="2800" b="1" dirty="0"/>
              <a:t>La opción más gravosa siempre disminuye el riesgo.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99F2A6CC-3449-4949-BECA-9F3450C4D2CE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85367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1C3ED0D7-3EA5-4EEB-A3AB-7F9FCE58437B}"/>
              </a:ext>
            </a:extLst>
          </p:cNvPr>
          <p:cNvSpPr txBox="1"/>
          <p:nvPr/>
        </p:nvSpPr>
        <p:spPr>
          <a:xfrm>
            <a:off x="718457" y="920621"/>
            <a:ext cx="77070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200" b="1" dirty="0"/>
              <a:t>La estrategia fiscal la adoptan las autoridades ejecutivas, no el Compliance Officer.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2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200" b="1" dirty="0"/>
              <a:t>En las operaciones complejas debe requerirse la aprobación del Consejo de Administración. </a:t>
            </a:r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endParaRPr lang="es-AR" sz="3200" b="1" dirty="0"/>
          </a:p>
          <a:p>
            <a:pPr marL="457200" indent="-457200">
              <a:buClr>
                <a:srgbClr val="66FFFF"/>
              </a:buClr>
              <a:buFont typeface="Wingdings" panose="05000000000000000000" pitchFamily="2" charset="2"/>
              <a:buChar char="Ø"/>
            </a:pPr>
            <a:r>
              <a:rPr lang="es-AR" sz="3200" b="1" dirty="0"/>
              <a:t>Debe poder realizarse la trazabilidad en la toma de decisiones. 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50E2FBE4-D0DA-43B0-B314-1E224A36DFBF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68282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9CBB063F-3B26-468B-B411-CACD1E7BC24F}"/>
              </a:ext>
            </a:extLst>
          </p:cNvPr>
          <p:cNvGrpSpPr/>
          <p:nvPr/>
        </p:nvGrpSpPr>
        <p:grpSpPr>
          <a:xfrm>
            <a:off x="313510" y="546394"/>
            <a:ext cx="8325392" cy="5702523"/>
            <a:chOff x="313510" y="546394"/>
            <a:chExt cx="8325392" cy="5702523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24881182-1313-485E-9C31-01E519EAE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09508" y="3699223"/>
              <a:ext cx="2229394" cy="2229394"/>
            </a:xfrm>
            <a:prstGeom prst="rect">
              <a:avLst/>
            </a:prstGeom>
            <a:ln w="38100">
              <a:solidFill>
                <a:srgbClr val="66FFFF"/>
              </a:solidFill>
            </a:ln>
          </p:spPr>
        </p:pic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F1A39B94-272F-4C92-9C95-7037793C962E}"/>
                </a:ext>
              </a:extLst>
            </p:cNvPr>
            <p:cNvGrpSpPr/>
            <p:nvPr/>
          </p:nvGrpSpPr>
          <p:grpSpPr>
            <a:xfrm>
              <a:off x="313510" y="546394"/>
              <a:ext cx="8219676" cy="5702523"/>
              <a:chOff x="683622" y="546394"/>
              <a:chExt cx="7849563" cy="5702523"/>
            </a:xfrm>
          </p:grpSpPr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xmlns="" id="{84E93528-0696-40E4-8A79-373B337D5411}"/>
                  </a:ext>
                </a:extLst>
              </p:cNvPr>
              <p:cNvSpPr txBox="1"/>
              <p:nvPr/>
            </p:nvSpPr>
            <p:spPr>
              <a:xfrm>
                <a:off x="683622" y="546394"/>
                <a:ext cx="7849563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99FF33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Encarece la estructura con quehaceres improductivos a los objetivos de la empresa.</a:t>
                </a:r>
              </a:p>
              <a:p>
                <a:pPr marL="285750" indent="-285750">
                  <a:buClr>
                    <a:srgbClr val="99FF33"/>
                  </a:buClr>
                  <a:buFont typeface="Wingdings" panose="05000000000000000000" pitchFamily="2" charset="2"/>
                  <a:buChar char="ü"/>
                </a:pPr>
                <a:endParaRPr lang="es-AR" b="1" dirty="0"/>
              </a:p>
              <a:p>
                <a:pPr marL="457200" indent="-457200">
                  <a:buClr>
                    <a:srgbClr val="99FF33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Dentro de la empresa la relación de confianza deviene en desconfianza y control.</a:t>
                </a:r>
              </a:p>
            </p:txBody>
          </p:sp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xmlns="" id="{83A897EA-2284-4B0D-8D99-B823BF64CEA8}"/>
                  </a:ext>
                </a:extLst>
              </p:cNvPr>
              <p:cNvSpPr txBox="1"/>
              <p:nvPr/>
            </p:nvSpPr>
            <p:spPr>
              <a:xfrm>
                <a:off x="683622" y="5294810"/>
                <a:ext cx="519901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99FF33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El primer trabajo será leerlas y comprometerse a cumplirlas. </a:t>
                </a:r>
              </a:p>
            </p:txBody>
          </p:sp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xmlns="" id="{092F55DF-3EF6-4F53-924B-5D6D137B7E35}"/>
                  </a:ext>
                </a:extLst>
              </p:cNvPr>
              <p:cNvSpPr txBox="1"/>
              <p:nvPr/>
            </p:nvSpPr>
            <p:spPr>
              <a:xfrm>
                <a:off x="683622" y="2843658"/>
                <a:ext cx="573834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99FF33"/>
                  </a:buClr>
                  <a:buFont typeface="Wingdings" panose="05000000000000000000" pitchFamily="2" charset="2"/>
                  <a:buChar char="ü"/>
                </a:pPr>
                <a:r>
                  <a:rPr lang="es-AR" sz="2800" b="1" dirty="0"/>
                  <a:t>La “bienvenida” debe darse con un pack de normas escritas (código de ética, normas de procedimiento,  políticas anticorrupción, políticas de prevención del acoso, etc. </a:t>
                </a:r>
              </a:p>
            </p:txBody>
          </p:sp>
        </p:grpSp>
      </p:grp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85932634-5A17-46E9-B724-651DA7CE3817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5027067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658B7FA4-C1F8-41CA-AE0A-A5600EAD05B3}"/>
              </a:ext>
            </a:extLst>
          </p:cNvPr>
          <p:cNvSpPr txBox="1"/>
          <p:nvPr/>
        </p:nvSpPr>
        <p:spPr>
          <a:xfrm>
            <a:off x="669321" y="1574326"/>
            <a:ext cx="7805358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3200" b="1" dirty="0"/>
              <a:t>Deberá extenderse la aplicación del código de ética y políticas y procedimientos de integridad a proveedores, clientes, socios en los negocios, intermediarios, prestadores de servicio.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AB02439C-BD0A-44F5-9EB5-AB0835C06B09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316652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7E9BB6ED-B6E6-48D0-9CCE-69C6C1E7BC69}"/>
              </a:ext>
            </a:extLst>
          </p:cNvPr>
          <p:cNvGrpSpPr/>
          <p:nvPr/>
        </p:nvGrpSpPr>
        <p:grpSpPr>
          <a:xfrm>
            <a:off x="764176" y="485503"/>
            <a:ext cx="7615649" cy="5886994"/>
            <a:chOff x="997128" y="557349"/>
            <a:chExt cx="7615649" cy="5886994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80665D57-3A0C-4EC0-91F4-FD7DDD05A3BE}"/>
                </a:ext>
              </a:extLst>
            </p:cNvPr>
            <p:cNvSpPr txBox="1"/>
            <p:nvPr/>
          </p:nvSpPr>
          <p:spPr>
            <a:xfrm flipH="1">
              <a:off x="997128" y="3085347"/>
              <a:ext cx="20965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400" b="1" dirty="0"/>
                <a:t>MODELO DE PREVENCIÓN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F22FE12F-7106-46A7-9207-917A76605C1F}"/>
                </a:ext>
              </a:extLst>
            </p:cNvPr>
            <p:cNvSpPr txBox="1"/>
            <p:nvPr/>
          </p:nvSpPr>
          <p:spPr>
            <a:xfrm>
              <a:off x="3779519" y="1054023"/>
              <a:ext cx="4833258" cy="4893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r>
                <a:rPr lang="es-AR" sz="2400" b="1" dirty="0"/>
                <a:t>Unidades organizativas son las que realizan las actividades (Dirección Departamentos).</a:t>
              </a:r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endParaRPr lang="es-AR" sz="2400" b="1" dirty="0"/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r>
                <a:rPr lang="es-AR" sz="2400" b="1" dirty="0"/>
                <a:t>Compliance: soporte de las Unidades organizativas para detectar riesgos</a:t>
              </a:r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endParaRPr lang="es-AR" sz="2400" b="1" dirty="0"/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r>
                <a:rPr lang="es-AR" sz="2400" b="1" dirty="0"/>
                <a:t>Auditoría interna: verifica (con ayuda del Compliance) si se han implementado los controles.</a:t>
              </a:r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endParaRPr lang="es-AR" sz="2400" b="1" dirty="0"/>
            </a:p>
            <a:p>
              <a:pPr marL="342900" indent="-342900">
                <a:buClr>
                  <a:srgbClr val="66FFFF"/>
                </a:buClr>
                <a:buFont typeface="+mj-lt"/>
                <a:buAutoNum type="arabicPeriod"/>
              </a:pPr>
              <a:r>
                <a:rPr lang="es-AR" sz="2400" b="1" dirty="0"/>
                <a:t>Puede haber doble Check</a:t>
              </a:r>
            </a:p>
          </p:txBody>
        </p:sp>
        <p:sp>
          <p:nvSpPr>
            <p:cNvPr id="4" name="Abrir llave 3">
              <a:extLst>
                <a:ext uri="{FF2B5EF4-FFF2-40B4-BE49-F238E27FC236}">
                  <a16:creationId xmlns:a16="http://schemas.microsoft.com/office/drawing/2014/main" xmlns="" id="{AFFA214E-2ECB-4124-B9D4-2F1F78125F66}"/>
                </a:ext>
              </a:extLst>
            </p:cNvPr>
            <p:cNvSpPr/>
            <p:nvPr/>
          </p:nvSpPr>
          <p:spPr>
            <a:xfrm>
              <a:off x="3130731" y="557349"/>
              <a:ext cx="574765" cy="5886994"/>
            </a:xfrm>
            <a:prstGeom prst="leftBrace">
              <a:avLst>
                <a:gd name="adj1" fmla="val 44697"/>
                <a:gd name="adj2" fmla="val 50000"/>
              </a:avLst>
            </a:prstGeom>
            <a:ln w="38100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 b="1" dirty="0"/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580BA4AC-07D3-44A9-A0D8-29394FDB78F8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0526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1FDA1519-88ED-470E-A3F8-F836E58F2079}"/>
              </a:ext>
            </a:extLst>
          </p:cNvPr>
          <p:cNvGrpSpPr/>
          <p:nvPr/>
        </p:nvGrpSpPr>
        <p:grpSpPr>
          <a:xfrm>
            <a:off x="1123405" y="1832504"/>
            <a:ext cx="6888480" cy="3188638"/>
            <a:chOff x="1214847" y="1872343"/>
            <a:chExt cx="6888480" cy="3188638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8EE9211A-D42B-476E-830B-0F4B4D7AA307}"/>
                </a:ext>
              </a:extLst>
            </p:cNvPr>
            <p:cNvSpPr txBox="1"/>
            <p:nvPr/>
          </p:nvSpPr>
          <p:spPr>
            <a:xfrm>
              <a:off x="1566735" y="1872343"/>
              <a:ext cx="61847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AR" sz="3200" b="1" dirty="0"/>
                <a:t>Fuentes de peligro: Corporaciones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CA35AD70-20F2-4650-925A-8790179C20BA}"/>
                </a:ext>
              </a:extLst>
            </p:cNvPr>
            <p:cNvSpPr txBox="1"/>
            <p:nvPr/>
          </p:nvSpPr>
          <p:spPr>
            <a:xfrm>
              <a:off x="1214847" y="2928053"/>
              <a:ext cx="688848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3200" b="1" dirty="0"/>
                <a:t>La PERSONA JURIDICA ingresó como sujeto PENALMENTE responsable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3E96B7D7-7099-4452-A333-CA2687C405DE}"/>
                </a:ext>
              </a:extLst>
            </p:cNvPr>
            <p:cNvSpPr txBox="1"/>
            <p:nvPr/>
          </p:nvSpPr>
          <p:spPr>
            <a:xfrm>
              <a:off x="3063939" y="4476206"/>
              <a:ext cx="31902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AR" sz="3200" b="1" dirty="0"/>
                <a:t>Numerus clausus</a:t>
              </a:r>
            </a:p>
          </p:txBody>
        </p:sp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608E20FD-2B59-47FB-93DC-FFC6EB0A32C4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143699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6D9E9249-5B16-45B3-A538-07B47AA38F72}"/>
              </a:ext>
            </a:extLst>
          </p:cNvPr>
          <p:cNvGrpSpPr/>
          <p:nvPr/>
        </p:nvGrpSpPr>
        <p:grpSpPr>
          <a:xfrm>
            <a:off x="949235" y="363825"/>
            <a:ext cx="7245531" cy="6130351"/>
            <a:chOff x="949235" y="363825"/>
            <a:chExt cx="7245531" cy="6130351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70D8B4B5-5272-4A81-813F-17BA267D16B4}"/>
                </a:ext>
              </a:extLst>
            </p:cNvPr>
            <p:cNvSpPr txBox="1"/>
            <p:nvPr/>
          </p:nvSpPr>
          <p:spPr>
            <a:xfrm>
              <a:off x="949235" y="363825"/>
              <a:ext cx="72455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800" b="1" dirty="0"/>
                <a:t>¿Qué pasó con el Dpto. de Compliance cuando la justicia detecta un delito?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85BACD8D-E748-4D89-9612-C533DE6E30D4}"/>
                </a:ext>
              </a:extLst>
            </p:cNvPr>
            <p:cNvSpPr txBox="1"/>
            <p:nvPr/>
          </p:nvSpPr>
          <p:spPr>
            <a:xfrm>
              <a:off x="1175657" y="1681757"/>
              <a:ext cx="67926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800" b="1" dirty="0"/>
                <a:t>Las penas pueden ser peores que los beneficios que se puedan obtener.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xmlns="" id="{9E4BFC5F-0DCC-4514-A524-9FAE6DEDFB8D}"/>
                </a:ext>
              </a:extLst>
            </p:cNvPr>
            <p:cNvSpPr txBox="1"/>
            <p:nvPr/>
          </p:nvSpPr>
          <p:spPr>
            <a:xfrm>
              <a:off x="2932641" y="2999689"/>
              <a:ext cx="3347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2800" b="1" dirty="0"/>
                <a:t>Preservar la prueba. </a:t>
              </a: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xmlns="" id="{0A884418-CAE1-4EB8-B323-49C0A199F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834" y="3886734"/>
              <a:ext cx="1917621" cy="1658842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xmlns="" id="{CCCE2074-BDC4-42FF-AB20-B7A713708F80}"/>
                </a:ext>
              </a:extLst>
            </p:cNvPr>
            <p:cNvSpPr txBox="1"/>
            <p:nvPr/>
          </p:nvSpPr>
          <p:spPr>
            <a:xfrm>
              <a:off x="2932641" y="5909401"/>
              <a:ext cx="30620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3200" b="1" i="1" dirty="0">
                  <a:solidFill>
                    <a:srgbClr val="FFFF00"/>
                  </a:solidFill>
                </a:rPr>
                <a:t>    </a:t>
              </a:r>
              <a:r>
                <a:rPr lang="es-AR" sz="32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     es     NO  </a:t>
              </a:r>
            </a:p>
          </p:txBody>
        </p:sp>
      </p:grp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0CC91F89-1436-41A8-8243-DF0904348160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0857520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BA842A37-DC79-4ECB-8E77-A34BBE68D41E}"/>
              </a:ext>
            </a:extLst>
          </p:cNvPr>
          <p:cNvGrpSpPr/>
          <p:nvPr/>
        </p:nvGrpSpPr>
        <p:grpSpPr>
          <a:xfrm>
            <a:off x="444138" y="1319820"/>
            <a:ext cx="8255725" cy="4218361"/>
            <a:chOff x="557349" y="1373008"/>
            <a:chExt cx="8255725" cy="4218361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0B6F56A0-B83A-4CF1-8BA0-8903EC272F98}"/>
                </a:ext>
              </a:extLst>
            </p:cNvPr>
            <p:cNvSpPr txBox="1"/>
            <p:nvPr/>
          </p:nvSpPr>
          <p:spPr>
            <a:xfrm>
              <a:off x="557349" y="1373008"/>
              <a:ext cx="8255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400" b="1" dirty="0"/>
                <a:t>Desde Silvani, “detrás de un evasor siempre hay un contador”</a:t>
              </a:r>
            </a:p>
          </p:txBody>
        </p: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xmlns="" id="{40A5A108-7729-4409-872B-F3F934CBAA5F}"/>
                </a:ext>
              </a:extLst>
            </p:cNvPr>
            <p:cNvGrpSpPr/>
            <p:nvPr/>
          </p:nvGrpSpPr>
          <p:grpSpPr>
            <a:xfrm>
              <a:off x="927945" y="2544381"/>
              <a:ext cx="7513988" cy="3046988"/>
              <a:chOff x="956103" y="2466000"/>
              <a:chExt cx="7513988" cy="3046988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0FC4F91B-CA9E-48EB-AF36-40923FB9F5CA}"/>
                  </a:ext>
                </a:extLst>
              </p:cNvPr>
              <p:cNvSpPr txBox="1"/>
              <p:nvPr/>
            </p:nvSpPr>
            <p:spPr>
              <a:xfrm>
                <a:off x="956103" y="2466000"/>
                <a:ext cx="384232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sz="2400" b="1" u="heavy" dirty="0">
                    <a:uFill>
                      <a:solidFill>
                        <a:schemeClr val="accent2">
                          <a:lumMod val="75000"/>
                        </a:schemeClr>
                      </a:solidFill>
                    </a:uFill>
                  </a:rPr>
                  <a:t>Ley 27260</a:t>
                </a:r>
                <a:r>
                  <a:rPr lang="es-AR" sz="2400" b="1" dirty="0"/>
                  <a:t>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s-AR" sz="2400" b="1" dirty="0"/>
              </a:p>
              <a:p>
                <a:pPr marL="342900" indent="-342900">
                  <a:buClr>
                    <a:srgbClr val="FFFF66"/>
                  </a:buClr>
                  <a:buFont typeface="Wingdings" panose="05000000000000000000" pitchFamily="2" charset="2"/>
                  <a:buChar char="Ø"/>
                </a:pPr>
                <a:r>
                  <a:rPr lang="es-AR" sz="2400" b="1" dirty="0"/>
                  <a:t>¿Quiénes fueron “olvidados” en la cláusula de amnistía?</a:t>
                </a:r>
              </a:p>
              <a:p>
                <a:pPr marL="342900" indent="-342900">
                  <a:buClr>
                    <a:srgbClr val="FFFF66"/>
                  </a:buClr>
                  <a:buFont typeface="Wingdings" panose="05000000000000000000" pitchFamily="2" charset="2"/>
                  <a:buChar char="Ø"/>
                </a:pPr>
                <a:endParaRPr lang="es-AR" sz="2400" b="1" dirty="0"/>
              </a:p>
              <a:p>
                <a:pPr marL="342900" indent="-342900">
                  <a:buClr>
                    <a:srgbClr val="FFFF66"/>
                  </a:buClr>
                  <a:buFont typeface="Wingdings" panose="05000000000000000000" pitchFamily="2" charset="2"/>
                  <a:buChar char="Ø"/>
                </a:pPr>
                <a:r>
                  <a:rPr lang="es-AR" sz="2400" b="1" dirty="0"/>
                  <a:t>¿Qué pasó con el balance falso?</a:t>
                </a:r>
              </a:p>
            </p:txBody>
          </p:sp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xmlns="" id="{D9D8667C-E09F-49CE-B0C0-B1CAAB74F2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85175" y="2466000"/>
                <a:ext cx="3384916" cy="3046987"/>
              </a:xfrm>
              <a:prstGeom prst="rect">
                <a:avLst/>
              </a:prstGeom>
              <a:ln w="38100">
                <a:solidFill>
                  <a:srgbClr val="66FF99"/>
                </a:solidFill>
              </a:ln>
            </p:spPr>
          </p:pic>
        </p:grpSp>
      </p:grp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66E2DD6A-022B-44B4-8775-6AF0E18A4D52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2624922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F40CCBD6-C818-4EF8-9E48-B358A9DEE4BD}"/>
              </a:ext>
            </a:extLst>
          </p:cNvPr>
          <p:cNvGrpSpPr/>
          <p:nvPr/>
        </p:nvGrpSpPr>
        <p:grpSpPr>
          <a:xfrm>
            <a:off x="967666" y="672075"/>
            <a:ext cx="7208669" cy="5513850"/>
            <a:chOff x="1109708" y="878875"/>
            <a:chExt cx="7208669" cy="55138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D8CC9232-C35D-4349-AD01-1C88B00047AB}"/>
                </a:ext>
              </a:extLst>
            </p:cNvPr>
            <p:cNvSpPr txBox="1"/>
            <p:nvPr/>
          </p:nvSpPr>
          <p:spPr>
            <a:xfrm>
              <a:off x="1345474" y="878875"/>
              <a:ext cx="6453052" cy="1964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2800" b="1" dirty="0"/>
                <a:t>El “Tax Compliance” ¿es garante de los bienes jurídicos que se gestionaron en el área de su competencia?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0F276CAA-28CD-45C2-99FD-33ECA305C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9708" y="3135551"/>
              <a:ext cx="2236659" cy="3257174"/>
            </a:xfrm>
            <a:prstGeom prst="rect">
              <a:avLst/>
            </a:prstGeom>
            <a:ln w="38100">
              <a:solidFill>
                <a:srgbClr val="66FFFF"/>
              </a:solidFill>
            </a:ln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BBB2F6AD-6141-4BEF-8B79-A61DE9011DF4}"/>
                </a:ext>
              </a:extLst>
            </p:cNvPr>
            <p:cNvSpPr txBox="1"/>
            <p:nvPr/>
          </p:nvSpPr>
          <p:spPr>
            <a:xfrm>
              <a:off x="4073832" y="3135551"/>
              <a:ext cx="4244545" cy="3257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2800" b="1" dirty="0"/>
                <a:t>Es garante de la implementación de sistemas de control para vigilar que la corporación actúe legalmente. </a:t>
              </a:r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0C19B548-300F-4162-868C-8956FB9D239E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898212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B57896BC-0F0B-43A7-804B-8A834FBEBA0A}"/>
              </a:ext>
            </a:extLst>
          </p:cNvPr>
          <p:cNvGrpSpPr/>
          <p:nvPr/>
        </p:nvGrpSpPr>
        <p:grpSpPr>
          <a:xfrm>
            <a:off x="859972" y="675076"/>
            <a:ext cx="7424057" cy="5507849"/>
            <a:chOff x="927461" y="593496"/>
            <a:chExt cx="7424057" cy="5507849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4892A21E-C3C2-4E64-8874-DCE69704961D}"/>
                </a:ext>
              </a:extLst>
            </p:cNvPr>
            <p:cNvSpPr txBox="1"/>
            <p:nvPr/>
          </p:nvSpPr>
          <p:spPr>
            <a:xfrm>
              <a:off x="927461" y="593496"/>
              <a:ext cx="7424057" cy="2790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3000" b="1" dirty="0"/>
                <a:t>El Officer Compliance responde cuando su omisión supone tolerar, posibilitar o favorecer la comisión presente o futura del delito y en la medida de su acción u omisión.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E618F2D8-E695-483E-AAFF-E307FFB1136E}"/>
                </a:ext>
              </a:extLst>
            </p:cNvPr>
            <p:cNvSpPr txBox="1"/>
            <p:nvPr/>
          </p:nvSpPr>
          <p:spPr>
            <a:xfrm>
              <a:off x="1098912" y="3774927"/>
              <a:ext cx="4047854" cy="2098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3000" b="1" dirty="0"/>
                <a:t>Debe dar información, organizar la vigilancia y advertir.</a:t>
              </a:r>
            </a:p>
          </p:txBody>
        </p:sp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xmlns="" id="{0F571003-2763-419D-8513-954A9C6FC3A0}"/>
                </a:ext>
              </a:extLst>
            </p:cNvPr>
            <p:cNvGrpSpPr/>
            <p:nvPr/>
          </p:nvGrpSpPr>
          <p:grpSpPr>
            <a:xfrm>
              <a:off x="5337914" y="3473740"/>
              <a:ext cx="2628796" cy="2627605"/>
              <a:chOff x="5337914" y="3473740"/>
              <a:chExt cx="2628796" cy="2627605"/>
            </a:xfrm>
          </p:grpSpPr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xmlns="" id="{DDE872B0-FB56-4CB7-B11E-7020C2A4AA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37914" y="3473740"/>
                <a:ext cx="2627604" cy="2627604"/>
              </a:xfrm>
              <a:prstGeom prst="rect">
                <a:avLst/>
              </a:prstGeom>
              <a:ln w="38100">
                <a:solidFill>
                  <a:srgbClr val="66FF99"/>
                </a:solidFill>
              </a:ln>
            </p:spPr>
          </p:pic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xmlns="" id="{AE212C48-0FDE-4A4F-B252-7C3AEFC00066}"/>
                  </a:ext>
                </a:extLst>
              </p:cNvPr>
              <p:cNvSpPr/>
              <p:nvPr/>
            </p:nvSpPr>
            <p:spPr>
              <a:xfrm>
                <a:off x="7087145" y="5878291"/>
                <a:ext cx="879565" cy="22305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b="1" dirty="0"/>
              </a:p>
            </p:txBody>
          </p:sp>
        </p:grpSp>
      </p:grp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xmlns="" id="{7190A495-26CA-4B05-BFE2-2C979AF2FCCA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752602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F1E1FD7D-E461-4530-9CC9-01F93A7C39B5}"/>
              </a:ext>
            </a:extLst>
          </p:cNvPr>
          <p:cNvGrpSpPr/>
          <p:nvPr/>
        </p:nvGrpSpPr>
        <p:grpSpPr>
          <a:xfrm>
            <a:off x="966651" y="822081"/>
            <a:ext cx="7210699" cy="5213839"/>
            <a:chOff x="1140823" y="1138688"/>
            <a:chExt cx="7210699" cy="5213839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5EC808E3-A4E0-44D7-B752-F5CFEC5F3BD7}"/>
                </a:ext>
              </a:extLst>
            </p:cNvPr>
            <p:cNvSpPr txBox="1"/>
            <p:nvPr/>
          </p:nvSpPr>
          <p:spPr>
            <a:xfrm>
              <a:off x="1140823" y="1138688"/>
              <a:ext cx="721069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800" b="1" dirty="0"/>
                <a:t>Su rol NO lo exime de responsabilidad penal.</a:t>
              </a:r>
            </a:p>
            <a:p>
              <a:endParaRPr lang="es-AR" sz="2800" b="1" dirty="0"/>
            </a:p>
            <a:p>
              <a:r>
                <a:rPr lang="es-AR" sz="2800" b="1" dirty="0"/>
                <a:t>Debe velar por que el área que tiene la función de gestionar los impuestos tenga los controles suficientes 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7C65FB85-521A-4093-8C58-21A7FCB54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7507" y="3910493"/>
              <a:ext cx="3677331" cy="2442034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5F8202C3-0E53-4C02-9A76-31CFD999953E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84239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C137CCC8-DDC1-448A-B80A-EB4890FC6DBF}"/>
              </a:ext>
            </a:extLst>
          </p:cNvPr>
          <p:cNvGrpSpPr/>
          <p:nvPr/>
        </p:nvGrpSpPr>
        <p:grpSpPr>
          <a:xfrm>
            <a:off x="1459610" y="774355"/>
            <a:ext cx="6224781" cy="5309290"/>
            <a:chOff x="1619793" y="984068"/>
            <a:chExt cx="6224781" cy="530929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8A62212A-B834-4BB4-90AA-26661AC0252C}"/>
                </a:ext>
              </a:extLst>
            </p:cNvPr>
            <p:cNvSpPr txBox="1"/>
            <p:nvPr/>
          </p:nvSpPr>
          <p:spPr>
            <a:xfrm>
              <a:off x="1619793" y="984068"/>
              <a:ext cx="6224781" cy="2232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AR" sz="3200" b="1" dirty="0"/>
                <a:t>Delitos dolosos</a:t>
              </a:r>
            </a:p>
            <a:p>
              <a:pPr algn="ctr">
                <a:lnSpc>
                  <a:spcPct val="150000"/>
                </a:lnSpc>
              </a:pPr>
              <a:r>
                <a:rPr lang="es-AR" sz="3200" b="1" dirty="0"/>
                <a:t>Delitos culposos</a:t>
              </a:r>
            </a:p>
            <a:p>
              <a:pPr algn="ctr">
                <a:lnSpc>
                  <a:spcPct val="150000"/>
                </a:lnSpc>
              </a:pPr>
              <a:r>
                <a:rPr lang="es-AR" sz="3200" b="1" dirty="0"/>
                <a:t>Participación Primaria o Secundaria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BDFADEC4-2C75-4F3B-91D8-3C9CD7D78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2260" y="3769395"/>
              <a:ext cx="3779848" cy="2523963"/>
            </a:xfrm>
            <a:prstGeom prst="rect">
              <a:avLst/>
            </a:prstGeom>
            <a:ln w="38100">
              <a:solidFill>
                <a:srgbClr val="99FF33"/>
              </a:solidFill>
            </a:ln>
          </p:spPr>
        </p:pic>
      </p:grp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4CF5B1FA-0F0F-4AF1-9230-03C38A2883D6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723126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DF54884D-0B62-41D9-9297-AED22E26A333}"/>
              </a:ext>
            </a:extLst>
          </p:cNvPr>
          <p:cNvGrpSpPr/>
          <p:nvPr/>
        </p:nvGrpSpPr>
        <p:grpSpPr>
          <a:xfrm>
            <a:off x="783670" y="534867"/>
            <a:ext cx="7576660" cy="5788266"/>
            <a:chOff x="888072" y="534867"/>
            <a:chExt cx="7576660" cy="5788266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130CA73B-3450-49E3-8C5C-FF2073341D9E}"/>
                </a:ext>
              </a:extLst>
            </p:cNvPr>
            <p:cNvSpPr txBox="1"/>
            <p:nvPr/>
          </p:nvSpPr>
          <p:spPr>
            <a:xfrm>
              <a:off x="1092954" y="534867"/>
              <a:ext cx="71668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800" b="1" dirty="0"/>
                <a:t>En una sociedad anómica el delito es considerado la regla no la excepción.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xmlns="" id="{E70959E5-C51C-4A18-BC75-71913A789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2046" y="2023841"/>
              <a:ext cx="3288712" cy="2379430"/>
            </a:xfrm>
            <a:prstGeom prst="rect">
              <a:avLst/>
            </a:prstGeom>
            <a:ln w="57150">
              <a:solidFill>
                <a:srgbClr val="66FFFF"/>
              </a:solidFill>
            </a:ln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A08502FE-9A7F-4AEE-861B-188F787DE184}"/>
                </a:ext>
              </a:extLst>
            </p:cNvPr>
            <p:cNvSpPr txBox="1"/>
            <p:nvPr/>
          </p:nvSpPr>
          <p:spPr>
            <a:xfrm>
              <a:off x="888072" y="4938138"/>
              <a:ext cx="757666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800" b="1" dirty="0"/>
                <a:t>Pero cambiar la cultura empresarial que asocia el éxito al resultado económico requerirá bastante más que una ingeniería sancionatoria.</a:t>
              </a:r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C000845A-ACE8-4EE0-9361-8D5AAEEEDA44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173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E7508E2F-B4B6-48C0-A001-B5AC2D9B7FEF}"/>
              </a:ext>
            </a:extLst>
          </p:cNvPr>
          <p:cNvGrpSpPr/>
          <p:nvPr/>
        </p:nvGrpSpPr>
        <p:grpSpPr>
          <a:xfrm>
            <a:off x="570355" y="738074"/>
            <a:ext cx="8011941" cy="5377497"/>
            <a:chOff x="709693" y="697247"/>
            <a:chExt cx="8011941" cy="5377497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xmlns="" id="{4476DBCA-321E-4533-ABBE-775DB732B151}"/>
                </a:ext>
              </a:extLst>
            </p:cNvPr>
            <p:cNvGrpSpPr/>
            <p:nvPr/>
          </p:nvGrpSpPr>
          <p:grpSpPr>
            <a:xfrm>
              <a:off x="1031967" y="697247"/>
              <a:ext cx="7350032" cy="1815882"/>
              <a:chOff x="896984" y="966651"/>
              <a:chExt cx="7350032" cy="1815882"/>
            </a:xfrm>
          </p:grpSpPr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xmlns="" id="{DB31E413-08D3-4A27-BF52-758F140A5F14}"/>
                  </a:ext>
                </a:extLst>
              </p:cNvPr>
              <p:cNvSpPr txBox="1"/>
              <p:nvPr/>
            </p:nvSpPr>
            <p:spPr>
              <a:xfrm>
                <a:off x="896984" y="1397539"/>
                <a:ext cx="235131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2800" b="1" dirty="0"/>
                  <a:t>Intervención mínima</a:t>
                </a:r>
              </a:p>
            </p:txBody>
          </p:sp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641E0C6D-F593-4030-A45B-4DC8DA610C08}"/>
                  </a:ext>
                </a:extLst>
              </p:cNvPr>
              <p:cNvSpPr txBox="1"/>
              <p:nvPr/>
            </p:nvSpPr>
            <p:spPr>
              <a:xfrm>
                <a:off x="3953165" y="1612982"/>
                <a:ext cx="7325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AR" sz="2800" b="1" dirty="0"/>
                  <a:t>Vs. </a:t>
                </a:r>
              </a:p>
            </p:txBody>
          </p:sp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xmlns="" id="{B79565A0-9181-4989-86CF-8D8D5C245C78}"/>
                  </a:ext>
                </a:extLst>
              </p:cNvPr>
              <p:cNvSpPr txBox="1"/>
              <p:nvPr/>
            </p:nvSpPr>
            <p:spPr>
              <a:xfrm>
                <a:off x="5390605" y="966651"/>
                <a:ext cx="2856411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2800" b="1" dirty="0"/>
                  <a:t>Creciente necesidad de tutela de bienes imprescindibles</a:t>
                </a:r>
              </a:p>
            </p:txBody>
          </p:sp>
        </p:grp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xmlns="" id="{5281BBF4-BD96-4E4F-AA33-7823BAD32738}"/>
                </a:ext>
              </a:extLst>
            </p:cNvPr>
            <p:cNvSpPr txBox="1"/>
            <p:nvPr/>
          </p:nvSpPr>
          <p:spPr>
            <a:xfrm>
              <a:off x="1162487" y="3093608"/>
              <a:ext cx="73645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3200" b="1" dirty="0"/>
                <a:t>Elementos estructurantes del tipo penal:</a:t>
              </a:r>
            </a:p>
          </p:txBody>
        </p: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xmlns="" id="{5E6062EA-4005-475D-80BB-D2EDB108FB5E}"/>
                </a:ext>
              </a:extLst>
            </p:cNvPr>
            <p:cNvGrpSpPr/>
            <p:nvPr/>
          </p:nvGrpSpPr>
          <p:grpSpPr>
            <a:xfrm>
              <a:off x="709693" y="4258862"/>
              <a:ext cx="8011941" cy="1815882"/>
              <a:chOff x="1000358" y="4258862"/>
              <a:chExt cx="7516625" cy="1815882"/>
            </a:xfrm>
          </p:grpSpPr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xmlns="" id="{53F4B10A-061E-4587-9009-ECBA2C00CADF}"/>
                  </a:ext>
                </a:extLst>
              </p:cNvPr>
              <p:cNvSpPr txBox="1"/>
              <p:nvPr/>
            </p:nvSpPr>
            <p:spPr>
              <a:xfrm>
                <a:off x="1000358" y="4905193"/>
                <a:ext cx="11443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AR" sz="2800" b="1" dirty="0"/>
                  <a:t>Acción</a:t>
                </a:r>
              </a:p>
            </p:txBody>
          </p:sp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xmlns="" id="{C9CE8CCC-3437-44FB-A486-6D414596A108}"/>
                  </a:ext>
                </a:extLst>
              </p:cNvPr>
              <p:cNvSpPr txBox="1"/>
              <p:nvPr/>
            </p:nvSpPr>
            <p:spPr>
              <a:xfrm>
                <a:off x="2902766" y="4689750"/>
                <a:ext cx="205522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2800" b="1" dirty="0"/>
                  <a:t>Defectos de organización</a:t>
                </a: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xmlns="" id="{5F1B605E-BE54-41C4-95AD-DBFBA4F0A13A}"/>
                  </a:ext>
                </a:extLst>
              </p:cNvPr>
              <p:cNvSpPr txBox="1"/>
              <p:nvPr/>
            </p:nvSpPr>
            <p:spPr>
              <a:xfrm>
                <a:off x="5660573" y="4258862"/>
                <a:ext cx="285641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2800" b="1" dirty="0"/>
                  <a:t>Inexistencia de herramientas de control idóneas y eficaces</a:t>
                </a:r>
              </a:p>
            </p:txBody>
          </p:sp>
          <p:sp>
            <p:nvSpPr>
              <p:cNvPr id="12" name="Distinto de 11">
                <a:extLst>
                  <a:ext uri="{FF2B5EF4-FFF2-40B4-BE49-F238E27FC236}">
                    <a16:creationId xmlns:a16="http://schemas.microsoft.com/office/drawing/2014/main" xmlns="" id="{5D7C782D-219E-43A6-BDE8-2E66B77A4F7F}"/>
                  </a:ext>
                </a:extLst>
              </p:cNvPr>
              <p:cNvSpPr/>
              <p:nvPr/>
            </p:nvSpPr>
            <p:spPr>
              <a:xfrm>
                <a:off x="2370772" y="5021977"/>
                <a:ext cx="322217" cy="289652"/>
              </a:xfrm>
              <a:prstGeom prst="mathNotEqual">
                <a:avLst/>
              </a:prstGeom>
              <a:solidFill>
                <a:srgbClr val="FF0000"/>
              </a:solidFill>
              <a:ln w="190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Distinto de 12">
                <a:extLst>
                  <a:ext uri="{FF2B5EF4-FFF2-40B4-BE49-F238E27FC236}">
                    <a16:creationId xmlns:a16="http://schemas.microsoft.com/office/drawing/2014/main" xmlns="" id="{287166C5-2B7F-4113-B4B3-4E2647751BEA}"/>
                  </a:ext>
                </a:extLst>
              </p:cNvPr>
              <p:cNvSpPr/>
              <p:nvPr/>
            </p:nvSpPr>
            <p:spPr>
              <a:xfrm>
                <a:off x="5167767" y="5012226"/>
                <a:ext cx="283029" cy="309155"/>
              </a:xfrm>
              <a:prstGeom prst="mathNotEqual">
                <a:avLst/>
              </a:prstGeom>
              <a:solidFill>
                <a:srgbClr val="FF0000"/>
              </a:solidFill>
              <a:ln w="190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xmlns="" id="{B694907B-FD69-4BC1-B14B-995B46AC9B6E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4301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066B408C-799B-412D-9D09-7AD49FB41F3D}"/>
              </a:ext>
            </a:extLst>
          </p:cNvPr>
          <p:cNvGrpSpPr/>
          <p:nvPr/>
        </p:nvGrpSpPr>
        <p:grpSpPr>
          <a:xfrm>
            <a:off x="654063" y="1145479"/>
            <a:ext cx="7835875" cy="4567042"/>
            <a:chOff x="857794" y="1357014"/>
            <a:chExt cx="7835875" cy="4567042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88112C26-7B80-44B9-9FA8-0588EBB9851B}"/>
                </a:ext>
              </a:extLst>
            </p:cNvPr>
            <p:cNvSpPr txBox="1"/>
            <p:nvPr/>
          </p:nvSpPr>
          <p:spPr>
            <a:xfrm>
              <a:off x="1084555" y="1357014"/>
              <a:ext cx="738235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3200" b="1" dirty="0"/>
                <a:t>80 % de los delitos definidos por el Derecho Penal Económico acontecen en corporaciones</a:t>
              </a:r>
            </a:p>
          </p:txBody>
        </p: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6BF4D71F-A9F7-4242-808D-11A2E30783B0}"/>
                </a:ext>
              </a:extLst>
            </p:cNvPr>
            <p:cNvGrpSpPr/>
            <p:nvPr/>
          </p:nvGrpSpPr>
          <p:grpSpPr>
            <a:xfrm>
              <a:off x="857794" y="3307956"/>
              <a:ext cx="7835875" cy="2616100"/>
              <a:chOff x="857794" y="3307956"/>
              <a:chExt cx="7835875" cy="2616100"/>
            </a:xfrm>
          </p:grpSpPr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xmlns="" id="{936C4B79-D4B8-466E-92D6-900FFD39CFCC}"/>
                  </a:ext>
                </a:extLst>
              </p:cNvPr>
              <p:cNvSpPr txBox="1"/>
              <p:nvPr/>
            </p:nvSpPr>
            <p:spPr>
              <a:xfrm>
                <a:off x="857794" y="4138953"/>
                <a:ext cx="3141501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AR" sz="3200" b="1" dirty="0"/>
                  <a:t>Persona Jurídica</a:t>
                </a:r>
              </a:p>
              <a:p>
                <a:pPr algn="ctr"/>
                <a:r>
                  <a:rPr lang="es-AR" sz="2400" b="1" dirty="0"/>
                  <a:t>(generadora del riesgo)</a:t>
                </a:r>
              </a:p>
            </p:txBody>
          </p:sp>
          <p:grpSp>
            <p:nvGrpSpPr>
              <p:cNvPr id="6" name="Grupo 5">
                <a:extLst>
                  <a:ext uri="{FF2B5EF4-FFF2-40B4-BE49-F238E27FC236}">
                    <a16:creationId xmlns:a16="http://schemas.microsoft.com/office/drawing/2014/main" xmlns="" id="{9DA535E8-4F4E-4EB3-B377-A7DD0A90025B}"/>
                  </a:ext>
                </a:extLst>
              </p:cNvPr>
              <p:cNvGrpSpPr/>
              <p:nvPr/>
            </p:nvGrpSpPr>
            <p:grpSpPr>
              <a:xfrm>
                <a:off x="4693920" y="3307956"/>
                <a:ext cx="3999749" cy="2616100"/>
                <a:chOff x="4693920" y="3307956"/>
                <a:chExt cx="3999749" cy="2616100"/>
              </a:xfrm>
            </p:grpSpPr>
            <p:sp>
              <p:nvSpPr>
                <p:cNvPr id="4" name="CuadroTexto 3">
                  <a:extLst>
                    <a:ext uri="{FF2B5EF4-FFF2-40B4-BE49-F238E27FC236}">
                      <a16:creationId xmlns:a16="http://schemas.microsoft.com/office/drawing/2014/main" xmlns="" id="{5F7D0EC6-9A7C-4B13-90B7-ABC66DD8A9BF}"/>
                    </a:ext>
                  </a:extLst>
                </p:cNvPr>
                <p:cNvSpPr txBox="1"/>
                <p:nvPr/>
              </p:nvSpPr>
              <p:spPr>
                <a:xfrm>
                  <a:off x="4693920" y="3307956"/>
                  <a:ext cx="399974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AR" sz="3200" b="1" dirty="0"/>
                    <a:t>Actividad lícita + ilícita</a:t>
                  </a:r>
                </a:p>
              </p:txBody>
            </p:sp>
            <p:sp>
              <p:nvSpPr>
                <p:cNvPr id="5" name="CuadroTexto 4">
                  <a:extLst>
                    <a:ext uri="{FF2B5EF4-FFF2-40B4-BE49-F238E27FC236}">
                      <a16:creationId xmlns:a16="http://schemas.microsoft.com/office/drawing/2014/main" xmlns="" id="{E880E16D-06CC-4F0C-B30F-2DE248032165}"/>
                    </a:ext>
                  </a:extLst>
                </p:cNvPr>
                <p:cNvSpPr txBox="1"/>
                <p:nvPr/>
              </p:nvSpPr>
              <p:spPr>
                <a:xfrm>
                  <a:off x="4693920" y="4846838"/>
                  <a:ext cx="2793522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AR" sz="3200" b="1" dirty="0"/>
                    <a:t>Diseñada para </a:t>
                  </a:r>
                </a:p>
                <a:p>
                  <a:r>
                    <a:rPr lang="es-AR" sz="3200" b="1" dirty="0"/>
                    <a:t>actividad ilícita</a:t>
                  </a:r>
                </a:p>
              </p:txBody>
            </p:sp>
          </p:grpSp>
          <p:cxnSp>
            <p:nvCxnSpPr>
              <p:cNvPr id="8" name="Conector recto de flecha 7">
                <a:extLst>
                  <a:ext uri="{FF2B5EF4-FFF2-40B4-BE49-F238E27FC236}">
                    <a16:creationId xmlns:a16="http://schemas.microsoft.com/office/drawing/2014/main" xmlns="" id="{BD6A2EA6-0F73-4A7E-8778-39C1C03D872E}"/>
                  </a:ext>
                </a:extLst>
              </p:cNvPr>
              <p:cNvCxnSpPr>
                <a:stCxn id="3" idx="3"/>
                <a:endCxn id="4" idx="1"/>
              </p:cNvCxnSpPr>
              <p:nvPr/>
            </p:nvCxnSpPr>
            <p:spPr>
              <a:xfrm flipV="1">
                <a:off x="3999295" y="3600344"/>
                <a:ext cx="694625" cy="1015663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ector recto de flecha 9">
                <a:extLst>
                  <a:ext uri="{FF2B5EF4-FFF2-40B4-BE49-F238E27FC236}">
                    <a16:creationId xmlns:a16="http://schemas.microsoft.com/office/drawing/2014/main" xmlns="" id="{50614F91-62A3-4AA7-8895-B940D3949C32}"/>
                  </a:ext>
                </a:extLst>
              </p:cNvPr>
              <p:cNvCxnSpPr>
                <a:stCxn id="3" idx="3"/>
                <a:endCxn id="5" idx="1"/>
              </p:cNvCxnSpPr>
              <p:nvPr/>
            </p:nvCxnSpPr>
            <p:spPr>
              <a:xfrm>
                <a:off x="3999295" y="4616007"/>
                <a:ext cx="694625" cy="76944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xmlns="" id="{18DC71D8-D7F8-4E0C-8D56-E0B61DEA43AD}"/>
              </a:ext>
            </a:extLst>
          </p:cNvPr>
          <p:cNvSpPr/>
          <p:nvPr/>
        </p:nvSpPr>
        <p:spPr>
          <a:xfrm>
            <a:off x="91441" y="89263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47834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7C35D5E3-EF34-475E-82F1-CD4C7662E679}"/>
              </a:ext>
            </a:extLst>
          </p:cNvPr>
          <p:cNvGrpSpPr/>
          <p:nvPr/>
        </p:nvGrpSpPr>
        <p:grpSpPr>
          <a:xfrm>
            <a:off x="649672" y="512623"/>
            <a:ext cx="7835947" cy="5832754"/>
            <a:chOff x="820372" y="570411"/>
            <a:chExt cx="7835947" cy="5832754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85321558-FC14-4BDD-BF30-F1A65E07717D}"/>
                </a:ext>
              </a:extLst>
            </p:cNvPr>
            <p:cNvSpPr txBox="1"/>
            <p:nvPr/>
          </p:nvSpPr>
          <p:spPr>
            <a:xfrm>
              <a:off x="1388419" y="570411"/>
              <a:ext cx="66998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200" b="1" u="sng" dirty="0">
                  <a:uFill>
                    <a:solidFill>
                      <a:srgbClr val="FF0066"/>
                    </a:solidFill>
                  </a:uFill>
                </a:rPr>
                <a:t>Factores criminógenos en la empresa</a:t>
              </a:r>
            </a:p>
          </p:txBody>
        </p:sp>
        <p:sp>
          <p:nvSpPr>
            <p:cNvPr id="4" name="2 CuadroTexto">
              <a:extLst>
                <a:ext uri="{FF2B5EF4-FFF2-40B4-BE49-F238E27FC236}">
                  <a16:creationId xmlns:a16="http://schemas.microsoft.com/office/drawing/2014/main" xmlns="" id="{CF410A42-2BCC-4AFC-BEE5-8CD402F1897F}"/>
                </a:ext>
              </a:extLst>
            </p:cNvPr>
            <p:cNvSpPr txBox="1"/>
            <p:nvPr/>
          </p:nvSpPr>
          <p:spPr>
            <a:xfrm>
              <a:off x="820372" y="1324852"/>
              <a:ext cx="7835947" cy="5078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División del trabajo (engranaje fungible)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Descentralización de la toma de decisiones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Fragmentación de la información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Déficit de la cultura empresarial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Dependencia al puesto de trabajo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Confusión actividad lícita e ilícita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No identificación de la víctima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Quehaceres neutros</a:t>
              </a:r>
            </a:p>
            <a:p>
              <a:pPr marL="457200" indent="-457200">
                <a:lnSpc>
                  <a:spcPct val="150000"/>
                </a:lnSpc>
                <a:buClr>
                  <a:srgbClr val="66FF99"/>
                </a:buClr>
                <a:buFont typeface="+mj-lt"/>
                <a:buAutoNum type="arabicPeriod"/>
              </a:pPr>
              <a:r>
                <a:rPr lang="es-ES" sz="2400" b="1" dirty="0"/>
                <a:t>Incorporación al grupo reduce mecanismos inhibitorios</a:t>
              </a:r>
              <a:endParaRPr lang="es-AR" sz="2400" b="1" dirty="0"/>
            </a:p>
          </p:txBody>
        </p:sp>
      </p:grp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F556C129-DA3D-41F7-96BF-5DCF92D08A63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0739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ACAE0CD3-5287-437C-A90D-2DDD799FB9C1}"/>
              </a:ext>
            </a:extLst>
          </p:cNvPr>
          <p:cNvSpPr txBox="1"/>
          <p:nvPr/>
        </p:nvSpPr>
        <p:spPr>
          <a:xfrm>
            <a:off x="787037" y="1164666"/>
            <a:ext cx="75612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i="1" u="sng" dirty="0">
                <a:uFill>
                  <a:solidFill>
                    <a:srgbClr val="66FF99"/>
                  </a:solidFill>
                </a:uFill>
              </a:rPr>
              <a:t>Criminal Compliance</a:t>
            </a:r>
          </a:p>
          <a:p>
            <a:pPr algn="ctr"/>
            <a:endParaRPr lang="es-AR" sz="3200" b="1" dirty="0"/>
          </a:p>
          <a:p>
            <a:pPr algn="ctr"/>
            <a:r>
              <a:rPr lang="es-AR" sz="3200" b="1" dirty="0"/>
              <a:t>Estrategia de prevención de conductas desviadas dentro de la corporación</a:t>
            </a:r>
          </a:p>
          <a:p>
            <a:pPr algn="ctr"/>
            <a:r>
              <a:rPr lang="es-AR" sz="3200" b="1" dirty="0"/>
              <a:t>Toma en cuenta </a:t>
            </a:r>
            <a:r>
              <a:rPr lang="es-AR" sz="2800" b="1" i="1" dirty="0"/>
              <a:t>ESA</a:t>
            </a:r>
            <a:r>
              <a:rPr lang="es-AR" sz="3200" b="1" dirty="0"/>
              <a:t> empresa en particular: organización, dinámica, riesgos.</a:t>
            </a:r>
          </a:p>
          <a:p>
            <a:pPr algn="ctr"/>
            <a:endParaRPr lang="es-AR" sz="3200" b="1" dirty="0"/>
          </a:p>
          <a:p>
            <a:pPr algn="ctr"/>
            <a:r>
              <a:rPr lang="es-AR" sz="2800" b="1" dirty="0"/>
              <a:t>NO</a:t>
            </a:r>
            <a:r>
              <a:rPr lang="es-AR" sz="3200" b="1" dirty="0"/>
              <a:t> es una herramienta de gestión.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7439EB89-427C-4B66-8FD2-89A7D8E838EE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01634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D5F0CEE7-5222-4F56-9E3D-7B07D5ADEA09}"/>
              </a:ext>
            </a:extLst>
          </p:cNvPr>
          <p:cNvGrpSpPr/>
          <p:nvPr/>
        </p:nvGrpSpPr>
        <p:grpSpPr>
          <a:xfrm>
            <a:off x="524156" y="532343"/>
            <a:ext cx="8086979" cy="5788961"/>
            <a:chOff x="795764" y="533465"/>
            <a:chExt cx="8086979" cy="5788961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xmlns="" id="{74FD7B18-97AD-4143-A8B0-1A0E794F0AB4}"/>
                </a:ext>
              </a:extLst>
            </p:cNvPr>
            <p:cNvSpPr txBox="1"/>
            <p:nvPr/>
          </p:nvSpPr>
          <p:spPr>
            <a:xfrm>
              <a:off x="940527" y="1795349"/>
              <a:ext cx="16459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200" b="1" dirty="0"/>
                <a:t>Genera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xmlns="" id="{2A3A2C12-E2EB-4EB8-BC13-E547064768B5}"/>
                </a:ext>
              </a:extLst>
            </p:cNvPr>
            <p:cNvSpPr txBox="1"/>
            <p:nvPr/>
          </p:nvSpPr>
          <p:spPr>
            <a:xfrm>
              <a:off x="3331028" y="795075"/>
              <a:ext cx="555171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700" b="1" dirty="0"/>
                <a:t>Principios, reglas, procedimientos e instrumentos orientados al cumplimiento de la legalidad empresarial. </a:t>
              </a:r>
            </a:p>
            <a:p>
              <a:r>
                <a:rPr lang="es-AR" sz="2700" b="1" dirty="0"/>
                <a:t>Prevención – control – investigación interna – sanciones y/o denuncias.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xmlns="" id="{4EB6C08A-5781-4FE5-8C57-C11EB668A44B}"/>
                </a:ext>
              </a:extLst>
            </p:cNvPr>
            <p:cNvSpPr txBox="1"/>
            <p:nvPr/>
          </p:nvSpPr>
          <p:spPr>
            <a:xfrm>
              <a:off x="3331028" y="4217056"/>
              <a:ext cx="513630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2700" b="1" dirty="0"/>
                <a:t>Daño reputacional, imposición de multas o sanciones, pérdida de negocios y contratos, exclusión de licitaciones.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xmlns="" id="{F8CB8C4B-B37F-437E-A40D-3DC8DDB43382}"/>
                </a:ext>
              </a:extLst>
            </p:cNvPr>
            <p:cNvSpPr txBox="1"/>
            <p:nvPr/>
          </p:nvSpPr>
          <p:spPr>
            <a:xfrm>
              <a:off x="795764" y="4832610"/>
              <a:ext cx="17359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3200" b="1" dirty="0"/>
                <a:t>Previene</a:t>
              </a:r>
            </a:p>
          </p:txBody>
        </p:sp>
        <p:sp>
          <p:nvSpPr>
            <p:cNvPr id="6" name="Abrir llave 5">
              <a:extLst>
                <a:ext uri="{FF2B5EF4-FFF2-40B4-BE49-F238E27FC236}">
                  <a16:creationId xmlns:a16="http://schemas.microsoft.com/office/drawing/2014/main" xmlns="" id="{8E4C8BB6-1476-4303-8117-E5EA88AD0EEA}"/>
                </a:ext>
              </a:extLst>
            </p:cNvPr>
            <p:cNvSpPr/>
            <p:nvPr/>
          </p:nvSpPr>
          <p:spPr>
            <a:xfrm>
              <a:off x="2808514" y="533465"/>
              <a:ext cx="322219" cy="3108542"/>
            </a:xfrm>
            <a:prstGeom prst="leftBrace">
              <a:avLst>
                <a:gd name="adj1" fmla="val 59896"/>
                <a:gd name="adj2" fmla="val 50000"/>
              </a:avLst>
            </a:prstGeom>
            <a:ln w="38100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 b="1" dirty="0"/>
            </a:p>
          </p:txBody>
        </p:sp>
        <p:sp>
          <p:nvSpPr>
            <p:cNvPr id="7" name="Abrir llave 6">
              <a:extLst>
                <a:ext uri="{FF2B5EF4-FFF2-40B4-BE49-F238E27FC236}">
                  <a16:creationId xmlns:a16="http://schemas.microsoft.com/office/drawing/2014/main" xmlns="" id="{A4658E0D-EA48-42C3-A92C-5AE4834DEC8B}"/>
                </a:ext>
              </a:extLst>
            </p:cNvPr>
            <p:cNvSpPr/>
            <p:nvPr/>
          </p:nvSpPr>
          <p:spPr>
            <a:xfrm>
              <a:off x="2830184" y="3927568"/>
              <a:ext cx="322219" cy="2394858"/>
            </a:xfrm>
            <a:prstGeom prst="leftBrace">
              <a:avLst>
                <a:gd name="adj1" fmla="val 47395"/>
                <a:gd name="adj2" fmla="val 50000"/>
              </a:avLst>
            </a:prstGeom>
            <a:ln w="38100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 b="1" dirty="0"/>
            </a:p>
          </p:txBody>
        </p:sp>
      </p:grp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xmlns="" id="{2106A44C-D0A1-4DD3-9059-6C6837426349}"/>
              </a:ext>
            </a:extLst>
          </p:cNvPr>
          <p:cNvSpPr/>
          <p:nvPr/>
        </p:nvSpPr>
        <p:spPr>
          <a:xfrm>
            <a:off x="87086" y="87086"/>
            <a:ext cx="8961119" cy="6679474"/>
          </a:xfrm>
          <a:prstGeom prst="roundRect">
            <a:avLst>
              <a:gd name="adj" fmla="val 1926"/>
            </a:avLst>
          </a:prstGeom>
          <a:noFill/>
          <a:ln w="57150"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1120077664"/>
      </p:ext>
    </p:extLst>
  </p:cSld>
  <p:clrMapOvr>
    <a:masterClrMapping/>
  </p:clrMapOvr>
</p:sld>
</file>

<file path=ppt/theme/theme1.xml><?xml version="1.0" encoding="utf-8"?>
<a:theme xmlns:a="http://schemas.openxmlformats.org/drawingml/2006/main" name="Profundidad">
  <a:themeElements>
    <a:clrScheme name="Profundidad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undidad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undidad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Profundidad</Template>
  <TotalTime>860</TotalTime>
  <Words>1792</Words>
  <Application>Microsoft Office PowerPoint</Application>
  <PresentationFormat>Presentación en pantalla (4:3)</PresentationFormat>
  <Paragraphs>258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0" baseType="lpstr">
      <vt:lpstr>Arial</vt:lpstr>
      <vt:lpstr>Corbel</vt:lpstr>
      <vt:lpstr>Wingdings</vt:lpstr>
      <vt:lpstr>Profundidad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Estudio Nercellas</dc:creator>
  <cp:lastModifiedBy>Hernan Pablo Castillejo</cp:lastModifiedBy>
  <cp:revision>88</cp:revision>
  <cp:lastPrinted>2019-09-20T19:12:46Z</cp:lastPrinted>
  <dcterms:created xsi:type="dcterms:W3CDTF">2019-09-18T13:43:24Z</dcterms:created>
  <dcterms:modified xsi:type="dcterms:W3CDTF">2019-10-09T15:40:56Z</dcterms:modified>
</cp:coreProperties>
</file>