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3" r:id="rId6"/>
    <p:sldId id="265" r:id="rId7"/>
    <p:sldId id="261" r:id="rId8"/>
    <p:sldId id="277" r:id="rId9"/>
    <p:sldId id="284" r:id="rId10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DCFF"/>
    <a:srgbClr val="CCFFFF"/>
    <a:srgbClr val="CCEC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27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3EC26A-C085-3D49-8FFD-E3AA5F77ADE3}" type="datetimeFigureOut">
              <a:rPr lang="es-ES" smtClean="0"/>
              <a:t>09/10/2019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C81FAB-42B2-2A40-A2E7-57F2AE4D968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22971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81FAB-42B2-2A40-A2E7-57F2AE4D9689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983005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89376-28C9-544A-B202-4032DE467262}" type="datetimeFigureOut">
              <a:rPr lang="es-ES" smtClean="0"/>
              <a:t>09/10/2019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12 Elipse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EF7D5E2-5A33-9345-A893-65AB07764057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89376-28C9-544A-B202-4032DE467262}" type="datetimeFigureOut">
              <a:rPr lang="es-ES" smtClean="0"/>
              <a:t>09/10/2019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7D5E2-5A33-9345-A893-65AB07764057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10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Elipse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FEF7D5E2-5A33-9345-A893-65AB07764057}" type="slidenum">
              <a:rPr lang="es-ES" smtClean="0"/>
              <a:t>‹Nº›</a:t>
            </a:fld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89376-28C9-544A-B202-4032DE467262}" type="datetimeFigureOut">
              <a:rPr lang="es-ES" smtClean="0"/>
              <a:t>09/10/2019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89376-28C9-544A-B202-4032DE467262}" type="datetimeFigureOut">
              <a:rPr lang="es-ES" smtClean="0"/>
              <a:t>09/10/2019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FEF7D5E2-5A33-9345-A893-65AB07764057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89376-28C9-544A-B202-4032DE467262}" type="datetimeFigureOut">
              <a:rPr lang="es-ES" smtClean="0"/>
              <a:t>09/10/2019</a:t>
            </a:fld>
            <a:endParaRPr lang="es-ES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Elipse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EF7D5E2-5A33-9345-A893-65AB07764057}" type="slidenum">
              <a:rPr lang="es-ES" smtClean="0"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1689376-28C9-544A-B202-4032DE467262}" type="datetimeFigureOut">
              <a:rPr lang="es-ES" smtClean="0"/>
              <a:t>09/10/2019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7D5E2-5A33-9345-A893-65AB07764057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Marcador de contenido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contenido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Rectángulo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21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89376-28C9-544A-B202-4032DE467262}" type="datetimeFigureOut">
              <a:rPr lang="es-ES" smtClean="0"/>
              <a:t>09/10/2019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s-E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23 Marcador de contenido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contenido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Elipse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Elipse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FEF7D5E2-5A33-9345-A893-65AB07764057}" type="slidenum">
              <a:rPr lang="es-ES" smtClean="0"/>
              <a:t>‹Nº›</a:t>
            </a:fld>
            <a:endParaRPr lang="es-ES"/>
          </a:p>
        </p:txBody>
      </p:sp>
      <p:sp>
        <p:nvSpPr>
          <p:cNvPr id="23" name="22 Título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89376-28C9-544A-B202-4032DE467262}" type="datetimeFigureOut">
              <a:rPr lang="es-ES" smtClean="0"/>
              <a:t>09/10/2019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FEF7D5E2-5A33-9345-A893-65AB0776405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5 Rectángulo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89376-28C9-544A-B202-4032DE467262}" type="datetimeFigureOut">
              <a:rPr lang="es-ES" smtClean="0"/>
              <a:t>09/10/2019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EF7D5E2-5A33-9345-A893-65AB0776405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18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12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Marcador de contenido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EF7D5E2-5A33-9345-A893-65AB07764057}" type="slidenum">
              <a:rPr lang="es-ES" smtClean="0"/>
              <a:t>‹Nº›</a:t>
            </a:fld>
            <a:endParaRPr lang="es-ES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89376-28C9-544A-B202-4032DE467262}" type="datetimeFigureOut">
              <a:rPr lang="es-ES" smtClean="0"/>
              <a:t>09/10/2019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19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11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FEF7D5E2-5A33-9345-A893-65AB07764057}" type="slidenum">
              <a:rPr lang="es-ES" smtClean="0"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2" name="21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1689376-28C9-544A-B202-4032DE467262}" type="datetimeFigureOut">
              <a:rPr lang="es-ES" smtClean="0"/>
              <a:t>09/10/2019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1689376-28C9-544A-B202-4032DE467262}" type="datetimeFigureOut">
              <a:rPr lang="es-ES" smtClean="0"/>
              <a:t>09/10/2019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s-E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Elipse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EF7D5E2-5A33-9345-A893-65AB07764057}" type="slidenum">
              <a:rPr lang="es-ES" smtClean="0"/>
              <a:t>‹Nº›</a:t>
            </a:fld>
            <a:endParaRPr lang="es-ES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1630866" y="675282"/>
            <a:ext cx="6057900" cy="1825625"/>
          </a:xfrm>
          <a:noFill/>
        </p:spPr>
        <p:txBody>
          <a:bodyPr>
            <a:normAutofit fontScale="90000"/>
          </a:bodyPr>
          <a:lstStyle/>
          <a:p>
            <a:r>
              <a:rPr lang="es-ES" dirty="0" smtClean="0"/>
              <a:t/>
            </a:r>
            <a:br>
              <a:rPr lang="es-ES" dirty="0" smtClean="0"/>
            </a:br>
            <a:r>
              <a:rPr lang="es-ES" dirty="0"/>
              <a:t/>
            </a:r>
            <a:br>
              <a:rPr lang="es-ES" dirty="0"/>
            </a:br>
            <a:r>
              <a:rPr lang="es-AR" b="1" dirty="0"/>
              <a:t> </a:t>
            </a:r>
            <a:r>
              <a:rPr lang="es-AR" dirty="0"/>
              <a:t/>
            </a:r>
            <a:br>
              <a:rPr lang="es-AR" dirty="0"/>
            </a:br>
            <a:r>
              <a:rPr lang="es-AR" sz="3100" b="1" dirty="0">
                <a:solidFill>
                  <a:schemeClr val="tx1"/>
                </a:solidFill>
              </a:rPr>
              <a:t>17 ° CONGRESO TRIBUTARIO </a:t>
            </a:r>
            <a:r>
              <a:rPr lang="es-AR" sz="3100" b="1" dirty="0" smtClean="0">
                <a:solidFill>
                  <a:schemeClr val="tx1"/>
                </a:solidFill>
              </a:rPr>
              <a:t/>
            </a:r>
            <a:br>
              <a:rPr lang="es-AR" sz="3100" b="1" dirty="0" smtClean="0">
                <a:solidFill>
                  <a:schemeClr val="tx1"/>
                </a:solidFill>
              </a:rPr>
            </a:br>
            <a:r>
              <a:rPr lang="es-AR" sz="3100" b="1" dirty="0" smtClean="0">
                <a:solidFill>
                  <a:schemeClr val="tx1"/>
                </a:solidFill>
              </a:rPr>
              <a:t>Dr. Vicente Oscar Díaz </a:t>
            </a:r>
            <a:r>
              <a:rPr lang="es-AR" dirty="0"/>
              <a:t/>
            </a:r>
            <a:br>
              <a:rPr lang="es-AR" dirty="0"/>
            </a:b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idx="4294967295"/>
          </p:nvPr>
        </p:nvSpPr>
        <p:spPr>
          <a:xfrm>
            <a:off x="834021" y="3021549"/>
            <a:ext cx="7737230" cy="2066925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es-AR" sz="5100" b="1" dirty="0">
                <a:solidFill>
                  <a:schemeClr val="accent3">
                    <a:lumMod val="50000"/>
                  </a:schemeClr>
                </a:solidFill>
              </a:rPr>
              <a:t>TEMA II: </a:t>
            </a:r>
            <a:endParaRPr lang="es-AR" sz="51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es-AR" sz="5100" b="1" dirty="0" smtClean="0">
                <a:solidFill>
                  <a:schemeClr val="accent3">
                    <a:lumMod val="50000"/>
                  </a:schemeClr>
                </a:solidFill>
              </a:rPr>
              <a:t>Responsabilidad </a:t>
            </a:r>
            <a:r>
              <a:rPr lang="es-AR" sz="5100" b="1" dirty="0">
                <a:solidFill>
                  <a:schemeClr val="accent3">
                    <a:lumMod val="50000"/>
                  </a:schemeClr>
                </a:solidFill>
              </a:rPr>
              <a:t>del contador </a:t>
            </a:r>
            <a:endParaRPr lang="es-AR" sz="51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es-AR" sz="5100" b="1" dirty="0" smtClean="0">
                <a:solidFill>
                  <a:schemeClr val="accent3">
                    <a:lumMod val="50000"/>
                  </a:schemeClr>
                </a:solidFill>
              </a:rPr>
              <a:t>en </a:t>
            </a:r>
            <a:r>
              <a:rPr lang="es-AR" sz="5100" b="1" dirty="0">
                <a:solidFill>
                  <a:schemeClr val="accent3">
                    <a:lumMod val="50000"/>
                  </a:schemeClr>
                </a:solidFill>
              </a:rPr>
              <a:t>materia </a:t>
            </a:r>
            <a:r>
              <a:rPr lang="es-AR" sz="5100" b="1" dirty="0" smtClean="0">
                <a:solidFill>
                  <a:schemeClr val="accent3">
                    <a:lumMod val="50000"/>
                  </a:schemeClr>
                </a:solidFill>
              </a:rPr>
              <a:t>penal</a:t>
            </a:r>
            <a:r>
              <a:rPr lang="es-AR" sz="1900" b="1" dirty="0" smtClean="0">
                <a:solidFill>
                  <a:schemeClr val="accent3">
                    <a:lumMod val="50000"/>
                  </a:schemeClr>
                </a:solidFill>
              </a:rPr>
              <a:t>                                                                                                </a:t>
            </a:r>
          </a:p>
          <a:p>
            <a:pPr marL="0" indent="0">
              <a:buNone/>
            </a:pPr>
            <a:endParaRPr lang="es-AR" sz="1900" b="1" dirty="0"/>
          </a:p>
        </p:txBody>
      </p:sp>
      <p:sp>
        <p:nvSpPr>
          <p:cNvPr id="5" name="4 Rectángulo"/>
          <p:cNvSpPr/>
          <p:nvPr/>
        </p:nvSpPr>
        <p:spPr>
          <a:xfrm>
            <a:off x="4358143" y="5044056"/>
            <a:ext cx="440620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defTabSz="914400">
              <a:spcBef>
                <a:spcPct val="20000"/>
              </a:spcBef>
              <a:buClr>
                <a:srgbClr val="D16349"/>
              </a:buClr>
              <a:buSzPct val="85000"/>
            </a:pPr>
            <a:r>
              <a:rPr lang="es-AR" sz="2000" b="1" dirty="0">
                <a:solidFill>
                  <a:prstClr val="black"/>
                </a:solidFill>
              </a:rPr>
              <a:t>Relatora:  C.P. Carolina Calello </a:t>
            </a:r>
            <a:endParaRPr lang="es-ES" sz="2000" dirty="0">
              <a:solidFill>
                <a:prstClr val="black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2421653" y="5931191"/>
            <a:ext cx="455190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defTabSz="914400">
              <a:spcBef>
                <a:spcPct val="20000"/>
              </a:spcBef>
              <a:buClr>
                <a:srgbClr val="D16349"/>
              </a:buClr>
              <a:buSzPct val="85000"/>
            </a:pPr>
            <a:r>
              <a:rPr lang="es-AR" sz="1600" b="1" dirty="0" smtClean="0">
                <a:solidFill>
                  <a:prstClr val="black"/>
                </a:solidFill>
              </a:rPr>
              <a:t>Mar del Plata,  2 al 4 de Octubre de 2019 </a:t>
            </a:r>
            <a:endParaRPr lang="es-ES" sz="1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626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b="1" dirty="0" smtClean="0"/>
              <a:t>Responsabilidad penal del contador</a:t>
            </a:r>
            <a:endParaRPr lang="es-ES" b="1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>
          <a:xfrm>
            <a:off x="457200" y="1503124"/>
            <a:ext cx="8229600" cy="3824444"/>
          </a:xfrm>
        </p:spPr>
        <p:txBody>
          <a:bodyPr>
            <a:normAutofit fontScale="85000" lnSpcReduction="20000"/>
          </a:bodyPr>
          <a:lstStyle/>
          <a:p>
            <a:endParaRPr lang="es-ES" dirty="0" smtClean="0"/>
          </a:p>
          <a:p>
            <a:r>
              <a:rPr lang="es-ES" dirty="0" smtClean="0"/>
              <a:t>Tres aspectos:</a:t>
            </a:r>
          </a:p>
          <a:p>
            <a:endParaRPr lang="es-ES" dirty="0"/>
          </a:p>
          <a:p>
            <a:pPr lvl="1">
              <a:buClr>
                <a:schemeClr val="accent1"/>
              </a:buClr>
            </a:pPr>
            <a:r>
              <a:rPr lang="es-AR" sz="2600" dirty="0" smtClean="0">
                <a:solidFill>
                  <a:schemeClr val="tx1"/>
                </a:solidFill>
              </a:rPr>
              <a:t>Acción </a:t>
            </a:r>
            <a:r>
              <a:rPr lang="es-AR" sz="2600" dirty="0">
                <a:solidFill>
                  <a:schemeClr val="tx1"/>
                </a:solidFill>
              </a:rPr>
              <a:t>número 12 de transparencia fiscal, incluida en el </a:t>
            </a:r>
            <a:r>
              <a:rPr lang="es-ES" sz="2600" dirty="0">
                <a:solidFill>
                  <a:schemeClr val="tx1"/>
                </a:solidFill>
              </a:rPr>
              <a:t>Plan de Acción contra la Erosión de la Base Imponible y el Traslado de Beneficios (</a:t>
            </a:r>
            <a:r>
              <a:rPr lang="es-ES" sz="2600" dirty="0" smtClean="0">
                <a:solidFill>
                  <a:schemeClr val="tx1"/>
                </a:solidFill>
              </a:rPr>
              <a:t>BEPS)</a:t>
            </a:r>
          </a:p>
          <a:p>
            <a:pPr lvl="1">
              <a:buClr>
                <a:schemeClr val="accent1"/>
              </a:buClr>
            </a:pPr>
            <a:endParaRPr lang="es-ES" sz="2600" dirty="0">
              <a:solidFill>
                <a:schemeClr val="tx1"/>
              </a:solidFill>
            </a:endParaRPr>
          </a:p>
          <a:p>
            <a:pPr lvl="1">
              <a:buClr>
                <a:schemeClr val="accent1"/>
              </a:buClr>
            </a:pPr>
            <a:r>
              <a:rPr lang="es-AR" sz="2600" dirty="0" err="1" smtClean="0">
                <a:solidFill>
                  <a:schemeClr val="tx1"/>
                </a:solidFill>
              </a:rPr>
              <a:t>Compliance</a:t>
            </a:r>
            <a:r>
              <a:rPr lang="es-AR" sz="2600" dirty="0" smtClean="0">
                <a:solidFill>
                  <a:schemeClr val="tx1"/>
                </a:solidFill>
              </a:rPr>
              <a:t> </a:t>
            </a:r>
            <a:r>
              <a:rPr lang="es-AR" sz="2600" dirty="0">
                <a:solidFill>
                  <a:schemeClr val="tx1"/>
                </a:solidFill>
              </a:rPr>
              <a:t>en materia </a:t>
            </a:r>
            <a:r>
              <a:rPr lang="es-AR" sz="2600" dirty="0" smtClean="0">
                <a:solidFill>
                  <a:schemeClr val="tx1"/>
                </a:solidFill>
              </a:rPr>
              <a:t>tributaria</a:t>
            </a:r>
          </a:p>
          <a:p>
            <a:pPr lvl="1">
              <a:buClr>
                <a:schemeClr val="accent1"/>
              </a:buClr>
            </a:pPr>
            <a:endParaRPr lang="es-AR" sz="2600" dirty="0">
              <a:solidFill>
                <a:schemeClr val="tx1"/>
              </a:solidFill>
            </a:endParaRPr>
          </a:p>
          <a:p>
            <a:pPr lvl="1">
              <a:buClr>
                <a:schemeClr val="accent1"/>
              </a:buClr>
            </a:pPr>
            <a:r>
              <a:rPr lang="es-AR" sz="2600" dirty="0" smtClean="0">
                <a:solidFill>
                  <a:schemeClr val="tx1"/>
                </a:solidFill>
              </a:rPr>
              <a:t>Obligación </a:t>
            </a:r>
            <a:r>
              <a:rPr lang="es-AR" sz="2600" dirty="0">
                <a:solidFill>
                  <a:schemeClr val="tx1"/>
                </a:solidFill>
              </a:rPr>
              <a:t>de denuncia de los contadores en los términos del artículo 237 del nuevo Código Procesal Penal de la Nación. </a:t>
            </a:r>
          </a:p>
          <a:p>
            <a:pPr lvl="1"/>
            <a:endParaRPr lang="es-ES" dirty="0" smtClean="0"/>
          </a:p>
        </p:txBody>
      </p:sp>
      <p:sp>
        <p:nvSpPr>
          <p:cNvPr id="4" name="3 Rectángulo"/>
          <p:cNvSpPr/>
          <p:nvPr/>
        </p:nvSpPr>
        <p:spPr>
          <a:xfrm>
            <a:off x="2798499" y="6421790"/>
            <a:ext cx="363247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sz="1100" dirty="0"/>
              <a:t>17 ° CONGRESO </a:t>
            </a:r>
            <a:r>
              <a:rPr lang="es-AR" sz="1100" dirty="0" smtClean="0"/>
              <a:t>TRIBUTARIO Dr. Vicente </a:t>
            </a:r>
            <a:r>
              <a:rPr lang="es-AR" sz="1100" dirty="0"/>
              <a:t>Oscar Díaz </a:t>
            </a:r>
          </a:p>
        </p:txBody>
      </p:sp>
    </p:spTree>
    <p:extLst>
      <p:ext uri="{BB962C8B-B14F-4D97-AF65-F5344CB8AC3E}">
        <p14:creationId xmlns:p14="http://schemas.microsoft.com/office/powerpoint/2010/main" val="3173644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1752" y="291230"/>
            <a:ext cx="8534400" cy="758952"/>
          </a:xfrm>
        </p:spPr>
        <p:txBody>
          <a:bodyPr>
            <a:noAutofit/>
          </a:bodyPr>
          <a:lstStyle/>
          <a:p>
            <a:r>
              <a:rPr lang="es-ES" sz="2400" b="1" dirty="0" smtClean="0"/>
              <a:t>Acción 12 BEPS. Directiva UE 2018/822</a:t>
            </a:r>
            <a:br>
              <a:rPr lang="es-ES" sz="2400" b="1" dirty="0" smtClean="0"/>
            </a:br>
            <a:r>
              <a:rPr lang="es-ES" sz="2400" b="1" dirty="0" smtClean="0"/>
              <a:t>Régimen de información anticipada </a:t>
            </a:r>
            <a:endParaRPr lang="es-ES" sz="24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>
          <a:xfrm>
            <a:off x="606552" y="1482473"/>
            <a:ext cx="8229600" cy="4477845"/>
          </a:xfrm>
        </p:spPr>
        <p:txBody>
          <a:bodyPr>
            <a:normAutofit/>
          </a:bodyPr>
          <a:lstStyle/>
          <a:p>
            <a:endParaRPr lang="es-ES" dirty="0" smtClean="0"/>
          </a:p>
          <a:p>
            <a:r>
              <a:rPr lang="es-ES" dirty="0" smtClean="0"/>
              <a:t>Rol de los asesores</a:t>
            </a:r>
          </a:p>
          <a:p>
            <a:r>
              <a:rPr lang="es-ES" dirty="0" smtClean="0"/>
              <a:t>Objetivos</a:t>
            </a:r>
          </a:p>
          <a:p>
            <a:r>
              <a:rPr lang="es-ES" dirty="0" smtClean="0"/>
              <a:t>Momento</a:t>
            </a:r>
          </a:p>
          <a:p>
            <a:r>
              <a:rPr lang="es-ES" dirty="0" smtClean="0"/>
              <a:t>Anticipación </a:t>
            </a:r>
          </a:p>
          <a:p>
            <a:r>
              <a:rPr lang="es-ES" dirty="0" smtClean="0"/>
              <a:t>Diferencia con consulta</a:t>
            </a:r>
          </a:p>
          <a:p>
            <a:r>
              <a:rPr lang="es-ES" dirty="0" smtClean="0"/>
              <a:t>Tipos de regímenes</a:t>
            </a:r>
          </a:p>
          <a:p>
            <a:r>
              <a:rPr lang="es-ES" dirty="0" smtClean="0"/>
              <a:t>Señas distintivas</a:t>
            </a:r>
          </a:p>
          <a:p>
            <a:r>
              <a:rPr lang="es-ES" dirty="0" smtClean="0"/>
              <a:t>Experiencias en otros países</a:t>
            </a:r>
          </a:p>
          <a:p>
            <a:endParaRPr lang="es-ES" dirty="0" smtClean="0"/>
          </a:p>
        </p:txBody>
      </p:sp>
      <p:sp>
        <p:nvSpPr>
          <p:cNvPr id="4" name="3 Rectángulo"/>
          <p:cNvSpPr/>
          <p:nvPr/>
        </p:nvSpPr>
        <p:spPr>
          <a:xfrm>
            <a:off x="2798499" y="6421790"/>
            <a:ext cx="363247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sz="1100" dirty="0"/>
              <a:t>17 ° CONGRESO </a:t>
            </a:r>
            <a:r>
              <a:rPr lang="es-AR" sz="1100" dirty="0" smtClean="0"/>
              <a:t>TRIBUTARIO Dr. Vicente </a:t>
            </a:r>
            <a:r>
              <a:rPr lang="es-AR" sz="1100" dirty="0"/>
              <a:t>Oscar Díaz </a:t>
            </a:r>
          </a:p>
        </p:txBody>
      </p:sp>
    </p:spTree>
    <p:extLst>
      <p:ext uri="{BB962C8B-B14F-4D97-AF65-F5344CB8AC3E}">
        <p14:creationId xmlns:p14="http://schemas.microsoft.com/office/powerpoint/2010/main" val="344388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1715" y="288098"/>
            <a:ext cx="8410401" cy="669643"/>
          </a:xfrm>
        </p:spPr>
        <p:txBody>
          <a:bodyPr>
            <a:normAutofit fontScale="90000"/>
          </a:bodyPr>
          <a:lstStyle/>
          <a:p>
            <a:pPr algn="ctr"/>
            <a:r>
              <a:rPr lang="es-ES" sz="2800" b="1" dirty="0" smtClean="0"/>
              <a:t>Consecuencias del cumplimiento/incumplimiento</a:t>
            </a:r>
            <a:endParaRPr lang="es-ES" sz="28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808892" y="1644180"/>
            <a:ext cx="6516356" cy="2686659"/>
          </a:xfrm>
        </p:spPr>
        <p:txBody>
          <a:bodyPr>
            <a:noAutofit/>
          </a:bodyPr>
          <a:lstStyle/>
          <a:p>
            <a:endParaRPr lang="es-AR" sz="1800" dirty="0" smtClean="0"/>
          </a:p>
          <a:p>
            <a:r>
              <a:rPr lang="es-AR" sz="3000" dirty="0" smtClean="0"/>
              <a:t>Expectativa legítima</a:t>
            </a:r>
          </a:p>
          <a:p>
            <a:endParaRPr lang="es-AR" sz="3000" dirty="0" smtClean="0"/>
          </a:p>
          <a:p>
            <a:r>
              <a:rPr lang="es-AR" sz="3000" dirty="0" smtClean="0"/>
              <a:t>Sanciones por no informar</a:t>
            </a:r>
          </a:p>
          <a:p>
            <a:endParaRPr lang="es-AR" sz="3000" dirty="0" smtClean="0"/>
          </a:p>
          <a:p>
            <a:r>
              <a:rPr lang="es-AR" sz="3000" dirty="0" smtClean="0"/>
              <a:t>Consecuencias en materia penal</a:t>
            </a:r>
          </a:p>
          <a:p>
            <a:endParaRPr lang="es-AR" sz="3000" dirty="0" smtClean="0"/>
          </a:p>
          <a:p>
            <a:r>
              <a:rPr lang="es-AR" sz="3000" dirty="0" smtClean="0"/>
              <a:t>Garantía de no autoincriminación</a:t>
            </a:r>
          </a:p>
          <a:p>
            <a:endParaRPr lang="es-AR" sz="1800" dirty="0" smtClean="0"/>
          </a:p>
          <a:p>
            <a:endParaRPr lang="es-AR" sz="1800" dirty="0" smtClean="0"/>
          </a:p>
        </p:txBody>
      </p:sp>
      <p:sp>
        <p:nvSpPr>
          <p:cNvPr id="4" name="3 Rectángulo"/>
          <p:cNvSpPr/>
          <p:nvPr/>
        </p:nvSpPr>
        <p:spPr>
          <a:xfrm>
            <a:off x="2798499" y="6421790"/>
            <a:ext cx="363247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sz="1100" dirty="0"/>
              <a:t>17 ° CONGRESO </a:t>
            </a:r>
            <a:r>
              <a:rPr lang="es-AR" sz="1100" dirty="0" smtClean="0"/>
              <a:t>TRIBUTARIO Dr. Vicente </a:t>
            </a:r>
            <a:r>
              <a:rPr lang="es-AR" sz="1100" dirty="0"/>
              <a:t>Oscar Díaz </a:t>
            </a:r>
          </a:p>
        </p:txBody>
      </p:sp>
    </p:spTree>
    <p:extLst>
      <p:ext uri="{BB962C8B-B14F-4D97-AF65-F5344CB8AC3E}">
        <p14:creationId xmlns:p14="http://schemas.microsoft.com/office/powerpoint/2010/main" val="2750200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 smtClean="0"/>
              <a:t>Participación del contador</a:t>
            </a:r>
            <a:endParaRPr lang="es-ES" b="1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>
          <a:xfrm>
            <a:off x="301752" y="1564626"/>
            <a:ext cx="8503920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ES" dirty="0" smtClean="0"/>
          </a:p>
          <a:p>
            <a:pPr lvl="1"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</a:pPr>
            <a:r>
              <a:rPr lang="es-ES" sz="3000" dirty="0" smtClean="0">
                <a:solidFill>
                  <a:schemeClr val="tx1"/>
                </a:solidFill>
              </a:rPr>
              <a:t>Autor: es el obligado tributario</a:t>
            </a:r>
          </a:p>
          <a:p>
            <a:pPr lvl="1"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</a:pPr>
            <a:endParaRPr lang="es-ES" sz="3000" dirty="0">
              <a:solidFill>
                <a:schemeClr val="tx1"/>
              </a:solidFill>
            </a:endParaRPr>
          </a:p>
          <a:p>
            <a:pPr lvl="1"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</a:pPr>
            <a:r>
              <a:rPr lang="es-ES" sz="3000" dirty="0" smtClean="0">
                <a:solidFill>
                  <a:schemeClr val="tx1"/>
                </a:solidFill>
              </a:rPr>
              <a:t>Reglas de participación: arts. 45 y 46 del CP</a:t>
            </a:r>
          </a:p>
          <a:p>
            <a:pPr lvl="1"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</a:pPr>
            <a:endParaRPr lang="es-ES" sz="3000" dirty="0">
              <a:solidFill>
                <a:schemeClr val="tx1"/>
              </a:solidFill>
            </a:endParaRPr>
          </a:p>
          <a:p>
            <a:pPr lvl="1"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</a:pPr>
            <a:r>
              <a:rPr lang="es-ES" sz="3000" dirty="0" smtClean="0">
                <a:solidFill>
                  <a:schemeClr val="tx1"/>
                </a:solidFill>
              </a:rPr>
              <a:t>Conductas neutrales</a:t>
            </a:r>
          </a:p>
          <a:p>
            <a:pPr lvl="6"/>
            <a:endParaRPr lang="es-ES" sz="3000" dirty="0"/>
          </a:p>
        </p:txBody>
      </p:sp>
      <p:sp>
        <p:nvSpPr>
          <p:cNvPr id="5" name="4 Rectángulo"/>
          <p:cNvSpPr/>
          <p:nvPr/>
        </p:nvSpPr>
        <p:spPr>
          <a:xfrm>
            <a:off x="2798499" y="6421790"/>
            <a:ext cx="363247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sz="1100" dirty="0"/>
              <a:t>17 ° CONGRESO </a:t>
            </a:r>
            <a:r>
              <a:rPr lang="es-AR" sz="1100" dirty="0" smtClean="0"/>
              <a:t>TRIBUTARIO Dr. Vicente </a:t>
            </a:r>
            <a:r>
              <a:rPr lang="es-AR" sz="1100" dirty="0"/>
              <a:t>Oscar Díaz </a:t>
            </a:r>
          </a:p>
        </p:txBody>
      </p:sp>
    </p:spTree>
    <p:extLst>
      <p:ext uri="{BB962C8B-B14F-4D97-AF65-F5344CB8AC3E}">
        <p14:creationId xmlns:p14="http://schemas.microsoft.com/office/powerpoint/2010/main" val="393481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32148" y="175364"/>
            <a:ext cx="8229600" cy="886643"/>
          </a:xfrm>
        </p:spPr>
        <p:txBody>
          <a:bodyPr>
            <a:noAutofit/>
          </a:bodyPr>
          <a:lstStyle/>
          <a:p>
            <a:pPr algn="ctr"/>
            <a:r>
              <a:rPr lang="es-ES" sz="4000" b="1" dirty="0" err="1" smtClean="0"/>
              <a:t>Compliance</a:t>
            </a:r>
            <a:r>
              <a:rPr lang="es-ES" sz="4000" b="1" dirty="0" smtClean="0"/>
              <a:t> tributario</a:t>
            </a:r>
            <a:endParaRPr lang="es-ES" sz="40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>
          <a:xfrm>
            <a:off x="229906" y="1362632"/>
            <a:ext cx="8769664" cy="5117354"/>
          </a:xfrm>
        </p:spPr>
        <p:txBody>
          <a:bodyPr>
            <a:normAutofit/>
          </a:bodyPr>
          <a:lstStyle/>
          <a:p>
            <a:endParaRPr lang="es-ES" sz="3200" dirty="0" smtClean="0"/>
          </a:p>
          <a:p>
            <a:pPr lvl="2"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</a:pPr>
            <a:r>
              <a:rPr lang="es-ES" sz="3200" dirty="0" smtClean="0"/>
              <a:t>Responsabilidad penal de las personas jurídicas. Diversas normas.</a:t>
            </a:r>
          </a:p>
          <a:p>
            <a:pPr lvl="2"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</a:pPr>
            <a:r>
              <a:rPr lang="es-ES" sz="3200" dirty="0" smtClean="0"/>
              <a:t>Ley 27.401. Eximición de sanciones</a:t>
            </a:r>
          </a:p>
          <a:p>
            <a:pPr lvl="2"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</a:pPr>
            <a:r>
              <a:rPr lang="es-ES" sz="3200" dirty="0" smtClean="0"/>
              <a:t>Traslado al ámbito tributario. Implicancias.</a:t>
            </a:r>
          </a:p>
          <a:p>
            <a:pPr lvl="2"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</a:pPr>
            <a:r>
              <a:rPr lang="es-ES" sz="3200" dirty="0" smtClean="0"/>
              <a:t>Consideración de los programas de cumplimiento en diversas normas</a:t>
            </a:r>
          </a:p>
          <a:p>
            <a:pPr lvl="2"/>
            <a:endParaRPr lang="es-ES" dirty="0" smtClean="0"/>
          </a:p>
          <a:p>
            <a:pPr lvl="2"/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2798499" y="6421790"/>
            <a:ext cx="363247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sz="1100" dirty="0"/>
              <a:t>17 ° CONGRESO </a:t>
            </a:r>
            <a:r>
              <a:rPr lang="es-AR" sz="1100" dirty="0" smtClean="0"/>
              <a:t>TRIBUTARIO Dr. Vicente </a:t>
            </a:r>
            <a:r>
              <a:rPr lang="es-AR" sz="1100" dirty="0"/>
              <a:t>Oscar Díaz </a:t>
            </a:r>
          </a:p>
        </p:txBody>
      </p:sp>
    </p:spTree>
    <p:extLst>
      <p:ext uri="{BB962C8B-B14F-4D97-AF65-F5344CB8AC3E}">
        <p14:creationId xmlns:p14="http://schemas.microsoft.com/office/powerpoint/2010/main" val="2693703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300624"/>
            <a:ext cx="8229600" cy="694695"/>
          </a:xfrm>
        </p:spPr>
        <p:txBody>
          <a:bodyPr>
            <a:normAutofit/>
          </a:bodyPr>
          <a:lstStyle/>
          <a:p>
            <a:pPr algn="ctr"/>
            <a:r>
              <a:rPr lang="es-ES" b="1" dirty="0" smtClean="0"/>
              <a:t>Rol del </a:t>
            </a:r>
            <a:r>
              <a:rPr lang="es-ES" b="1" dirty="0" err="1" smtClean="0"/>
              <a:t>compliance</a:t>
            </a:r>
            <a:r>
              <a:rPr lang="es-ES" b="1" dirty="0" smtClean="0"/>
              <a:t> </a:t>
            </a:r>
            <a:r>
              <a:rPr lang="es-ES" b="1" dirty="0" err="1" smtClean="0"/>
              <a:t>officer</a:t>
            </a:r>
            <a:endParaRPr lang="es-ES" b="1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>
          <a:xfrm>
            <a:off x="457200" y="1609804"/>
            <a:ext cx="8229600" cy="4389120"/>
          </a:xfrm>
        </p:spPr>
        <p:txBody>
          <a:bodyPr>
            <a:normAutofit/>
          </a:bodyPr>
          <a:lstStyle/>
          <a:p>
            <a:endParaRPr lang="es-ES" dirty="0" smtClean="0"/>
          </a:p>
          <a:p>
            <a:r>
              <a:rPr lang="es-ES" dirty="0" smtClean="0"/>
              <a:t>Sentencia </a:t>
            </a:r>
            <a:r>
              <a:rPr lang="es-AR" dirty="0" smtClean="0"/>
              <a:t>del </a:t>
            </a:r>
            <a:r>
              <a:rPr lang="es-AR" dirty="0"/>
              <a:t>Tribunal Supremo alemán del 17 de julio de </a:t>
            </a:r>
            <a:r>
              <a:rPr lang="es-AR" dirty="0" smtClean="0"/>
              <a:t>2009. </a:t>
            </a:r>
            <a:r>
              <a:rPr lang="es-AR" dirty="0" err="1" smtClean="0"/>
              <a:t>Obiter</a:t>
            </a:r>
            <a:r>
              <a:rPr lang="es-AR" dirty="0" smtClean="0"/>
              <a:t> </a:t>
            </a:r>
            <a:r>
              <a:rPr lang="es-AR" dirty="0" err="1" smtClean="0"/>
              <a:t>dictum</a:t>
            </a:r>
            <a:r>
              <a:rPr lang="es-AR" dirty="0" smtClean="0"/>
              <a:t>. Posición de garantía.</a:t>
            </a:r>
            <a:endParaRPr lang="es-ES" dirty="0" smtClean="0"/>
          </a:p>
          <a:p>
            <a:r>
              <a:rPr lang="es-ES" dirty="0" smtClean="0"/>
              <a:t>Debate posterior. </a:t>
            </a:r>
          </a:p>
          <a:p>
            <a:r>
              <a:rPr lang="es-ES" dirty="0" smtClean="0"/>
              <a:t>En nuestro país no existe la equiparación de la omisión a la acción.</a:t>
            </a:r>
          </a:p>
          <a:p>
            <a:r>
              <a:rPr lang="es-ES" dirty="0" smtClean="0"/>
              <a:t>Autor: obligado tributario. </a:t>
            </a:r>
          </a:p>
          <a:p>
            <a:r>
              <a:rPr lang="es-ES" dirty="0" smtClean="0"/>
              <a:t>No incluido en el artículo 13 RPT.</a:t>
            </a:r>
          </a:p>
          <a:p>
            <a:endParaRPr lang="es-ES" dirty="0" smtClean="0"/>
          </a:p>
        </p:txBody>
      </p:sp>
      <p:sp>
        <p:nvSpPr>
          <p:cNvPr id="4" name="3 Rectángulo"/>
          <p:cNvSpPr/>
          <p:nvPr/>
        </p:nvSpPr>
        <p:spPr>
          <a:xfrm>
            <a:off x="2798499" y="6421790"/>
            <a:ext cx="363247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sz="1100" dirty="0"/>
              <a:t>17 ° CONGRESO </a:t>
            </a:r>
            <a:r>
              <a:rPr lang="es-AR" sz="1100" dirty="0" smtClean="0"/>
              <a:t>TRIBUTARIO Dr. Vicente </a:t>
            </a:r>
            <a:r>
              <a:rPr lang="es-AR" sz="1100" dirty="0"/>
              <a:t>Oscar Díaz </a:t>
            </a:r>
          </a:p>
        </p:txBody>
      </p:sp>
    </p:spTree>
    <p:extLst>
      <p:ext uri="{BB962C8B-B14F-4D97-AF65-F5344CB8AC3E}">
        <p14:creationId xmlns:p14="http://schemas.microsoft.com/office/powerpoint/2010/main" val="173775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07095" y="250520"/>
            <a:ext cx="8361123" cy="701459"/>
          </a:xfrm>
        </p:spPr>
        <p:txBody>
          <a:bodyPr>
            <a:noAutofit/>
          </a:bodyPr>
          <a:lstStyle/>
          <a:p>
            <a:pPr algn="ctr"/>
            <a:r>
              <a:rPr lang="es-ES" sz="3500" dirty="0" smtClean="0"/>
              <a:t>		</a:t>
            </a:r>
            <a:br>
              <a:rPr lang="es-ES" sz="3500" dirty="0" smtClean="0"/>
            </a:br>
            <a:r>
              <a:rPr lang="es-ES" sz="3500" b="1" dirty="0" smtClean="0"/>
              <a:t>      Obligación de denunciar</a:t>
            </a:r>
            <a:endParaRPr lang="es-ES" sz="35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>
          <a:xfrm>
            <a:off x="457200" y="2037202"/>
            <a:ext cx="8526026" cy="4384588"/>
          </a:xfrm>
        </p:spPr>
        <p:txBody>
          <a:bodyPr>
            <a:normAutofit/>
          </a:bodyPr>
          <a:lstStyle/>
          <a:p>
            <a:r>
              <a:rPr lang="es-ES" sz="2800" dirty="0" smtClean="0"/>
              <a:t>Artículo 237 CPPN</a:t>
            </a:r>
          </a:p>
          <a:p>
            <a:r>
              <a:rPr lang="es-ES" sz="2800" dirty="0" smtClean="0"/>
              <a:t>Secreto profesional</a:t>
            </a:r>
          </a:p>
          <a:p>
            <a:r>
              <a:rPr lang="es-ES" sz="2800" dirty="0" smtClean="0"/>
              <a:t>Inconstitucionalidad</a:t>
            </a:r>
          </a:p>
          <a:p>
            <a:r>
              <a:rPr lang="es-ES" sz="2800" dirty="0" smtClean="0"/>
              <a:t>Fraude, evasión tributaria</a:t>
            </a:r>
          </a:p>
          <a:p>
            <a:r>
              <a:rPr lang="es-ES" sz="2800" dirty="0" smtClean="0"/>
              <a:t>¿Sospecha?</a:t>
            </a:r>
          </a:p>
          <a:p>
            <a:r>
              <a:rPr lang="es-ES" sz="2800" dirty="0" smtClean="0"/>
              <a:t>Consecuencias de no denunciar. ¿Encubrimiento?</a:t>
            </a:r>
          </a:p>
          <a:p>
            <a:pPr marL="0" indent="0">
              <a:buNone/>
            </a:pPr>
            <a:r>
              <a:rPr lang="es-ES" sz="2600" dirty="0" smtClean="0"/>
              <a:t>	</a:t>
            </a:r>
          </a:p>
        </p:txBody>
      </p:sp>
      <p:sp>
        <p:nvSpPr>
          <p:cNvPr id="4" name="3 Rectángulo"/>
          <p:cNvSpPr/>
          <p:nvPr/>
        </p:nvSpPr>
        <p:spPr>
          <a:xfrm>
            <a:off x="2798499" y="6421790"/>
            <a:ext cx="363247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sz="1100" dirty="0"/>
              <a:t>17 ° CONGRESO </a:t>
            </a:r>
            <a:r>
              <a:rPr lang="es-AR" sz="1100" dirty="0" smtClean="0"/>
              <a:t>TRIBUTARIO Dr. Vicente </a:t>
            </a:r>
            <a:r>
              <a:rPr lang="es-AR" sz="1100" dirty="0"/>
              <a:t>Oscar </a:t>
            </a:r>
            <a:r>
              <a:rPr lang="es-AR" sz="1100" dirty="0" smtClean="0"/>
              <a:t>Díaz </a:t>
            </a:r>
            <a:endParaRPr lang="es-AR" sz="1100" dirty="0"/>
          </a:p>
        </p:txBody>
      </p:sp>
    </p:spTree>
    <p:extLst>
      <p:ext uri="{BB962C8B-B14F-4D97-AF65-F5344CB8AC3E}">
        <p14:creationId xmlns:p14="http://schemas.microsoft.com/office/powerpoint/2010/main" val="3620554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s-AR" dirty="0" smtClean="0"/>
          </a:p>
          <a:p>
            <a:pPr marL="0" indent="0">
              <a:buNone/>
            </a:pPr>
            <a:endParaRPr lang="es-AR" dirty="0"/>
          </a:p>
          <a:p>
            <a:pPr marL="0" indent="0">
              <a:buNone/>
            </a:pPr>
            <a:endParaRPr lang="es-AR" dirty="0" smtClean="0"/>
          </a:p>
          <a:p>
            <a:pPr marL="0" indent="0">
              <a:buNone/>
            </a:pPr>
            <a:endParaRPr lang="es-AR" dirty="0"/>
          </a:p>
          <a:p>
            <a:pPr marL="0" indent="0" algn="ctr">
              <a:buNone/>
            </a:pPr>
            <a:r>
              <a:rPr lang="es-AR" sz="3200" dirty="0" smtClean="0"/>
              <a:t>MUCHAS GRACIAS</a:t>
            </a:r>
            <a:endParaRPr lang="es-AR" sz="3200" dirty="0"/>
          </a:p>
        </p:txBody>
      </p:sp>
      <p:sp>
        <p:nvSpPr>
          <p:cNvPr id="4" name="3 Rectángulo"/>
          <p:cNvSpPr/>
          <p:nvPr/>
        </p:nvSpPr>
        <p:spPr>
          <a:xfrm>
            <a:off x="2798499" y="6421790"/>
            <a:ext cx="363247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sz="1100" dirty="0"/>
              <a:t>17 ° CONGRESO </a:t>
            </a:r>
            <a:r>
              <a:rPr lang="es-AR" sz="1100" dirty="0" smtClean="0"/>
              <a:t>TRIBUTARIO Dr. Vicente </a:t>
            </a:r>
            <a:r>
              <a:rPr lang="es-AR" sz="1100" dirty="0"/>
              <a:t>Oscar Díaz </a:t>
            </a:r>
          </a:p>
        </p:txBody>
      </p:sp>
    </p:spTree>
    <p:extLst>
      <p:ext uri="{BB962C8B-B14F-4D97-AF65-F5344CB8AC3E}">
        <p14:creationId xmlns:p14="http://schemas.microsoft.com/office/powerpoint/2010/main" val="173259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Civi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2558</TotalTime>
  <Words>334</Words>
  <Application>Microsoft Office PowerPoint</Application>
  <PresentationFormat>Presentación en pantalla (4:3)</PresentationFormat>
  <Paragraphs>76</Paragraphs>
  <Slides>9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4" baseType="lpstr">
      <vt:lpstr>Calibri</vt:lpstr>
      <vt:lpstr>Georgia</vt:lpstr>
      <vt:lpstr>Wingdings</vt:lpstr>
      <vt:lpstr>Wingdings 2</vt:lpstr>
      <vt:lpstr>Civil</vt:lpstr>
      <vt:lpstr>    17 ° CONGRESO TRIBUTARIO  Dr. Vicente Oscar Díaz  </vt:lpstr>
      <vt:lpstr>Responsabilidad penal del contador</vt:lpstr>
      <vt:lpstr>Acción 12 BEPS. Directiva UE 2018/822 Régimen de información anticipada </vt:lpstr>
      <vt:lpstr>Consecuencias del cumplimiento/incumplimiento</vt:lpstr>
      <vt:lpstr>Participación del contador</vt:lpstr>
      <vt:lpstr>Compliance tributario</vt:lpstr>
      <vt:lpstr>Rol del compliance officer</vt:lpstr>
      <vt:lpstr>         Obligación de denunciar</vt:lpstr>
      <vt:lpstr>Presentación de PowerPoint</vt:lpstr>
    </vt:vector>
  </TitlesOfParts>
  <Company>Calello Consultores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IMPUESTOS A LOS CONSUMOS</dc:title>
  <dc:creator>Carolina Calello</dc:creator>
  <cp:lastModifiedBy>Hernan Pablo Castillejo</cp:lastModifiedBy>
  <cp:revision>75</cp:revision>
  <dcterms:created xsi:type="dcterms:W3CDTF">2016-05-31T00:11:21Z</dcterms:created>
  <dcterms:modified xsi:type="dcterms:W3CDTF">2019-10-09T15:38:34Z</dcterms:modified>
</cp:coreProperties>
</file>